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2"/>
  </p:notesMasterIdLst>
  <p:handoutMasterIdLst>
    <p:handoutMasterId r:id="rId23"/>
  </p:handoutMasterIdLst>
  <p:sldIdLst>
    <p:sldId id="282" r:id="rId5"/>
    <p:sldId id="331" r:id="rId6"/>
    <p:sldId id="319" r:id="rId7"/>
    <p:sldId id="315" r:id="rId8"/>
    <p:sldId id="320" r:id="rId9"/>
    <p:sldId id="323" r:id="rId10"/>
    <p:sldId id="305" r:id="rId11"/>
    <p:sldId id="329" r:id="rId12"/>
    <p:sldId id="330" r:id="rId13"/>
    <p:sldId id="321" r:id="rId14"/>
    <p:sldId id="326" r:id="rId15"/>
    <p:sldId id="332" r:id="rId16"/>
    <p:sldId id="333" r:id="rId17"/>
    <p:sldId id="334" r:id="rId18"/>
    <p:sldId id="335" r:id="rId19"/>
    <p:sldId id="296" r:id="rId20"/>
    <p:sldId id="32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31" autoAdjust="0"/>
  </p:normalViewPr>
  <p:slideViewPr>
    <p:cSldViewPr snapToGrid="0">
      <p:cViewPr varScale="1">
        <p:scale>
          <a:sx n="85" d="100"/>
          <a:sy n="85" d="100"/>
        </p:scale>
        <p:origin x="595" y="26"/>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8" d="100"/>
          <a:sy n="88" d="100"/>
        </p:scale>
        <p:origin x="2886" y="10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ZA" smtClean="0"/>
              <a:t>2019/05/08</a:t>
            </a:fld>
            <a:endParaRPr lang="en-ZA"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ZA" smtClean="0"/>
              <a:t>‹#›</a:t>
            </a:fld>
            <a:endParaRPr lang="en-ZA"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svg>
</file>

<file path=ppt/media/image14.png>
</file>

<file path=ppt/media/image15.svg>
</file>

<file path=ppt/media/image2.pn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ZA" smtClean="0"/>
              <a:t>2019/05/07</a:t>
            </a:fld>
            <a:endParaRPr lang="en-ZA"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ZA" smtClean="0"/>
              <a:t>‹#›</a:t>
            </a:fld>
            <a:endParaRPr lang="en-ZA"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Small Image">
    <p:spTree>
      <p:nvGrpSpPr>
        <p:cNvPr id="1" name=""/>
        <p:cNvGrpSpPr/>
        <p:nvPr/>
      </p:nvGrpSpPr>
      <p:grpSpPr>
        <a:xfrm>
          <a:off x="0" y="0"/>
          <a:ext cx="0" cy="0"/>
          <a:chOff x="0" y="0"/>
          <a:chExt cx="0" cy="0"/>
        </a:xfrm>
      </p:grpSpPr>
      <p:sp>
        <p:nvSpPr>
          <p:cNvPr id="9" name="Picture Placeholder 1">
            <a:extLst>
              <a:ext uri="{FF2B5EF4-FFF2-40B4-BE49-F238E27FC236}">
                <a16:creationId xmlns:a16="http://schemas.microsoft.com/office/drawing/2014/main" id="{837F9836-5B23-424D-8C60-AC02A8512A4B}"/>
              </a:ext>
            </a:extLst>
          </p:cNvPr>
          <p:cNvSpPr>
            <a:spLocks noGrp="1"/>
          </p:cNvSpPr>
          <p:nvPr>
            <p:ph type="pic" sz="quarter" idx="13" hasCustomPrompt="1"/>
          </p:nvPr>
        </p:nvSpPr>
        <p:spPr>
          <a:xfrm>
            <a:off x="9980476" y="0"/>
            <a:ext cx="2211524" cy="6858000"/>
          </a:xfrm>
          <a:solidFill>
            <a:schemeClr val="bg1">
              <a:lumMod val="9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anchor="b"/>
          <a:lstStyle>
            <a:lvl1pPr algn="r">
              <a:lnSpc>
                <a:spcPts val="5000"/>
              </a:lnSpc>
              <a:defRPr sz="6000" b="1" cap="all" spc="-300" baseline="0">
                <a:solidFill>
                  <a:schemeClr val="tx1"/>
                </a:solidFill>
                <a:latin typeface="+mj-lt"/>
              </a:defRPr>
            </a:lvl1pPr>
          </a:lstStyle>
          <a:p>
            <a:r>
              <a:rPr lang="en-US" dirty="0"/>
              <a:t>PRESENTATION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11904" y="4650539"/>
            <a:ext cx="3401478" cy="1192038"/>
          </a:xfrm>
          <a:solidFill>
            <a:schemeClr val="tx1"/>
          </a:solidFill>
        </p:spPr>
        <p:txBody>
          <a:bodyPr lIns="252000" tIns="0" anchor="ctr"/>
          <a:lstStyle>
            <a:lvl1pPr marL="0" indent="0" algn="l">
              <a:lnSpc>
                <a:spcPct val="100000"/>
              </a:lnSpc>
              <a:buNone/>
              <a:defRPr sz="1800" i="1">
                <a:solidFill>
                  <a:schemeClr val="bg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9" name="Subtitle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9198000"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2916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3572900" y="1511476"/>
            <a:ext cx="2916000" cy="467924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p:nvPr>
        </p:nvSpPr>
        <p:spPr>
          <a:xfrm>
            <a:off x="6713800" y="1511475"/>
            <a:ext cx="2916000" cy="4679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ZA" dirty="0"/>
              <a:t>Add a footer</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26543880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10" name="Subtitle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9198000"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1764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290450" y="1512000"/>
            <a:ext cx="1764000" cy="4679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4148900" y="1512000"/>
            <a:ext cx="1764000" cy="4679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6007350" y="1507535"/>
            <a:ext cx="1764000" cy="4679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7865800" y="1507535"/>
            <a:ext cx="1764000" cy="468371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ZA" dirty="0"/>
              <a:t>Add a footer</a:t>
            </a:r>
          </a:p>
        </p:txBody>
      </p:sp>
      <p:sp>
        <p:nvSpPr>
          <p:cNvPr id="6" name="Slide Number Placeholder 5">
            <a:extLst>
              <a:ext uri="{FF2B5EF4-FFF2-40B4-BE49-F238E27FC236}">
                <a16:creationId xmlns:a16="http://schemas.microsoft.com/office/drawing/2014/main" id="{B5A8293F-A5B5-4FCC-BF27-A25B1BAFF245}"/>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9748372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solidFill>
              </a:defRPr>
            </a:lvl1pPr>
          </a:lstStyle>
          <a:p>
            <a:r>
              <a:rPr lang="en-ZA" dirty="0"/>
              <a:t>Click to edit page title</a:t>
            </a:r>
          </a:p>
        </p:txBody>
      </p:sp>
      <p:sp>
        <p:nvSpPr>
          <p:cNvPr id="5" name="Subtitle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1" y="1008000"/>
            <a:ext cx="9198116"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ZA" dirty="0"/>
              <a:t>Add a footer</a:t>
            </a:r>
          </a:p>
        </p:txBody>
      </p:sp>
      <p:sp>
        <p:nvSpPr>
          <p:cNvPr id="4" name="Slide Number Placeholder 3">
            <a:extLst>
              <a:ext uri="{FF2B5EF4-FFF2-40B4-BE49-F238E27FC236}">
                <a16:creationId xmlns:a16="http://schemas.microsoft.com/office/drawing/2014/main" id="{8E801980-CBAE-4A50-886D-54D7BB2E1947}"/>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5058552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EDF756E-F310-4229-ACDD-055D299A95FB}"/>
              </a:ext>
            </a:extLst>
          </p:cNvPr>
          <p:cNvSpPr/>
          <p:nvPr userDrawn="1"/>
        </p:nvSpPr>
        <p:spPr>
          <a:xfrm>
            <a:off x="6297105" y="424206"/>
            <a:ext cx="5505254" cy="573149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2" name="Slide Number Placeholder 1">
            <a:extLst>
              <a:ext uri="{FF2B5EF4-FFF2-40B4-BE49-F238E27FC236}">
                <a16:creationId xmlns:a16="http://schemas.microsoft.com/office/drawing/2014/main" id="{E25951D2-91DB-40E7-95D5-4B372602DEBB}"/>
              </a:ext>
            </a:extLst>
          </p:cNvPr>
          <p:cNvSpPr>
            <a:spLocks noGrp="1"/>
          </p:cNvSpPr>
          <p:nvPr>
            <p:ph type="sldNum" sz="quarter" idx="15"/>
          </p:nvPr>
        </p:nvSpPr>
        <p:spPr/>
        <p:txBody>
          <a:bodyPr/>
          <a:lstStyle/>
          <a:p>
            <a:fld id="{19B51A1E-902D-48AF-9020-955120F399B6}" type="slidenum">
              <a:rPr lang="en-ZA" smtClean="0"/>
              <a:pPr/>
              <a:t>‹#›</a:t>
            </a:fld>
            <a:endParaRPr lang="en-ZA" dirty="0"/>
          </a:p>
        </p:txBody>
      </p:sp>
      <p:sp>
        <p:nvSpPr>
          <p:cNvPr id="9" name="Subtitle 2">
            <a:extLst>
              <a:ext uri="{FF2B5EF4-FFF2-40B4-BE49-F238E27FC236}">
                <a16:creationId xmlns:a16="http://schemas.microsoft.com/office/drawing/2014/main" id="{07666241-4AF6-458A-A571-6C6C291D72F1}"/>
              </a:ext>
            </a:extLst>
          </p:cNvPr>
          <p:cNvSpPr>
            <a:spLocks noGrp="1"/>
          </p:cNvSpPr>
          <p:nvPr>
            <p:ph type="subTitle" idx="1"/>
          </p:nvPr>
        </p:nvSpPr>
        <p:spPr>
          <a:xfrm>
            <a:off x="6532775" y="3639199"/>
            <a:ext cx="5053936" cy="1192038"/>
          </a:xfrm>
          <a:solidFill>
            <a:schemeClr val="bg1"/>
          </a:solidFill>
        </p:spPr>
        <p:txBody>
          <a:bodyPr lIns="252000" tIns="0" anchor="ctr"/>
          <a:lstStyle>
            <a:lvl1pPr marL="0" indent="0" algn="l">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
        <p:nvSpPr>
          <p:cNvPr id="6" name="Title 5">
            <a:extLst>
              <a:ext uri="{FF2B5EF4-FFF2-40B4-BE49-F238E27FC236}">
                <a16:creationId xmlns:a16="http://schemas.microsoft.com/office/drawing/2014/main" id="{6F4F2BBF-F210-4954-9C73-A0030AACDDFE}"/>
              </a:ext>
            </a:extLst>
          </p:cNvPr>
          <p:cNvSpPr>
            <a:spLocks noGrp="1"/>
          </p:cNvSpPr>
          <p:nvPr>
            <p:ph type="title" hasCustomPrompt="1"/>
          </p:nvPr>
        </p:nvSpPr>
        <p:spPr>
          <a:xfrm>
            <a:off x="6532775" y="993303"/>
            <a:ext cx="5053936" cy="2513468"/>
          </a:xfrm>
        </p:spPr>
        <p:txBody>
          <a:bodyPr/>
          <a:lstStyle>
            <a:lvl1pPr>
              <a:defRPr sz="5400" cap="none">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2277791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ZA" dirty="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10" name="Content Placeholder 2">
            <a:extLst>
              <a:ext uri="{FF2B5EF4-FFF2-40B4-BE49-F238E27FC236}">
                <a16:creationId xmlns:a16="http://schemas.microsoft.com/office/drawing/2014/main" id="{FD1EE834-4B70-4715-8346-1C0298347EE0}"/>
              </a:ext>
            </a:extLst>
          </p:cNvPr>
          <p:cNvSpPr>
            <a:spLocks noGrp="1"/>
          </p:cNvSpPr>
          <p:nvPr>
            <p:ph idx="1"/>
          </p:nvPr>
        </p:nvSpPr>
        <p:spPr>
          <a:xfrm>
            <a:off x="432000" y="1046375"/>
            <a:ext cx="9198000" cy="5130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800888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ZA" dirty="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7" name="Content Placeholder 2">
            <a:extLst>
              <a:ext uri="{FF2B5EF4-FFF2-40B4-BE49-F238E27FC236}">
                <a16:creationId xmlns:a16="http://schemas.microsoft.com/office/drawing/2014/main" id="{EAE43F4C-1A64-4197-A44B-E6EB874E243B}"/>
              </a:ext>
            </a:extLst>
          </p:cNvPr>
          <p:cNvSpPr>
            <a:spLocks noGrp="1"/>
          </p:cNvSpPr>
          <p:nvPr>
            <p:ph sz="half" idx="1"/>
          </p:nvPr>
        </p:nvSpPr>
        <p:spPr>
          <a:xfrm>
            <a:off x="432000" y="1046376"/>
            <a:ext cx="4435831" cy="5130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Content Placeholder 3">
            <a:extLst>
              <a:ext uri="{FF2B5EF4-FFF2-40B4-BE49-F238E27FC236}">
                <a16:creationId xmlns:a16="http://schemas.microsoft.com/office/drawing/2014/main" id="{D7B3F5B8-DC28-4878-AC9F-D434D7542D8F}"/>
              </a:ext>
            </a:extLst>
          </p:cNvPr>
          <p:cNvSpPr>
            <a:spLocks noGrp="1"/>
          </p:cNvSpPr>
          <p:nvPr>
            <p:ph sz="half" idx="2"/>
          </p:nvPr>
        </p:nvSpPr>
        <p:spPr>
          <a:xfrm>
            <a:off x="5194169" y="1046376"/>
            <a:ext cx="4435831" cy="5130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74397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ZA" dirty="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7" name="Text Placeholder 2">
            <a:extLst>
              <a:ext uri="{FF2B5EF4-FFF2-40B4-BE49-F238E27FC236}">
                <a16:creationId xmlns:a16="http://schemas.microsoft.com/office/drawing/2014/main" id="{CB97B01E-88B2-448F-BD96-A1AAFA39AC1E}"/>
              </a:ext>
            </a:extLst>
          </p:cNvPr>
          <p:cNvSpPr>
            <a:spLocks noGrp="1"/>
          </p:cNvSpPr>
          <p:nvPr>
            <p:ph type="body" idx="1"/>
          </p:nvPr>
        </p:nvSpPr>
        <p:spPr>
          <a:xfrm>
            <a:off x="432000" y="1068420"/>
            <a:ext cx="4434840" cy="823912"/>
          </a:xfrm>
          <a:solidFill>
            <a:schemeClr val="tx1"/>
          </a:solidFill>
        </p:spPr>
        <p:txBody>
          <a:bodyPr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4">
            <a:extLst>
              <a:ext uri="{FF2B5EF4-FFF2-40B4-BE49-F238E27FC236}">
                <a16:creationId xmlns:a16="http://schemas.microsoft.com/office/drawing/2014/main" id="{40BADDE2-4EE6-41B4-804C-EBF680128B40}"/>
              </a:ext>
            </a:extLst>
          </p:cNvPr>
          <p:cNvSpPr>
            <a:spLocks noGrp="1"/>
          </p:cNvSpPr>
          <p:nvPr>
            <p:ph type="body" sz="quarter" idx="3"/>
          </p:nvPr>
        </p:nvSpPr>
        <p:spPr>
          <a:xfrm>
            <a:off x="5195160" y="1068420"/>
            <a:ext cx="4434840" cy="823912"/>
          </a:xfrm>
          <a:solidFill>
            <a:schemeClr val="tx1"/>
          </a:solidFill>
        </p:spPr>
        <p:txBody>
          <a:bodyPr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9" name="Content Placeholder 3">
            <a:extLst>
              <a:ext uri="{FF2B5EF4-FFF2-40B4-BE49-F238E27FC236}">
                <a16:creationId xmlns:a16="http://schemas.microsoft.com/office/drawing/2014/main" id="{BB0A14E0-899D-4594-BC9E-AE89BF0D3AB7}"/>
              </a:ext>
            </a:extLst>
          </p:cNvPr>
          <p:cNvSpPr>
            <a:spLocks noGrp="1"/>
          </p:cNvSpPr>
          <p:nvPr>
            <p:ph sz="half" idx="2"/>
          </p:nvPr>
        </p:nvSpPr>
        <p:spPr>
          <a:xfrm>
            <a:off x="432001" y="2096752"/>
            <a:ext cx="4434840" cy="409291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5">
            <a:extLst>
              <a:ext uri="{FF2B5EF4-FFF2-40B4-BE49-F238E27FC236}">
                <a16:creationId xmlns:a16="http://schemas.microsoft.com/office/drawing/2014/main" id="{2C699014-D902-4E9A-80CD-8D2BCFE67097}"/>
              </a:ext>
            </a:extLst>
          </p:cNvPr>
          <p:cNvSpPr>
            <a:spLocks noGrp="1"/>
          </p:cNvSpPr>
          <p:nvPr>
            <p:ph sz="quarter" idx="4"/>
          </p:nvPr>
        </p:nvSpPr>
        <p:spPr>
          <a:xfrm>
            <a:off x="5195160" y="2096752"/>
            <a:ext cx="4434840" cy="409291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634682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a:xfrm>
            <a:off x="432000" y="6356350"/>
            <a:ext cx="4114800" cy="365125"/>
          </a:xfrm>
        </p:spPr>
        <p:txBody>
          <a:bodyPr/>
          <a:lstStyle/>
          <a:p>
            <a:r>
              <a:rPr lang="en-ZA" dirty="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8" name="Title 1">
            <a:extLst>
              <a:ext uri="{FF2B5EF4-FFF2-40B4-BE49-F238E27FC236}">
                <a16:creationId xmlns:a16="http://schemas.microsoft.com/office/drawing/2014/main" id="{AC67C685-BABE-4B77-8C5E-B39B093D3AEA}"/>
              </a:ext>
            </a:extLst>
          </p:cNvPr>
          <p:cNvSpPr>
            <a:spLocks noGrp="1"/>
          </p:cNvSpPr>
          <p:nvPr>
            <p:ph type="title"/>
          </p:nvPr>
        </p:nvSpPr>
        <p:spPr>
          <a:xfrm>
            <a:off x="432001" y="457200"/>
            <a:ext cx="3159612" cy="1600200"/>
          </a:xfrm>
        </p:spPr>
        <p:txBody>
          <a:bodyPr anchor="b"/>
          <a:lstStyle>
            <a:lvl1pPr>
              <a:defRPr sz="2800"/>
            </a:lvl1pPr>
          </a:lstStyle>
          <a:p>
            <a:r>
              <a:rPr lang="en-US"/>
              <a:t>Click to edit Master title style</a:t>
            </a:r>
          </a:p>
        </p:txBody>
      </p:sp>
      <p:sp>
        <p:nvSpPr>
          <p:cNvPr id="9" name="Text Placeholder 3">
            <a:extLst>
              <a:ext uri="{FF2B5EF4-FFF2-40B4-BE49-F238E27FC236}">
                <a16:creationId xmlns:a16="http://schemas.microsoft.com/office/drawing/2014/main" id="{0B6B7795-36CC-459B-AE8B-7FB2F40AF37C}"/>
              </a:ext>
            </a:extLst>
          </p:cNvPr>
          <p:cNvSpPr>
            <a:spLocks noGrp="1"/>
          </p:cNvSpPr>
          <p:nvPr>
            <p:ph type="body" sz="half" idx="2"/>
          </p:nvPr>
        </p:nvSpPr>
        <p:spPr>
          <a:xfrm>
            <a:off x="432001" y="2057400"/>
            <a:ext cx="3159612" cy="4126584"/>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10" name="Content Placeholder 2">
            <a:extLst>
              <a:ext uri="{FF2B5EF4-FFF2-40B4-BE49-F238E27FC236}">
                <a16:creationId xmlns:a16="http://schemas.microsoft.com/office/drawing/2014/main" id="{79F53EF1-D412-467C-B7CE-30536F140AE1}"/>
              </a:ext>
            </a:extLst>
          </p:cNvPr>
          <p:cNvSpPr>
            <a:spLocks noGrp="1"/>
          </p:cNvSpPr>
          <p:nvPr>
            <p:ph idx="1"/>
          </p:nvPr>
        </p:nvSpPr>
        <p:spPr>
          <a:xfrm>
            <a:off x="3770722" y="457201"/>
            <a:ext cx="6023727" cy="5726784"/>
          </a:xfrm>
        </p:spPr>
        <p:txBody>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720005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a:xfrm>
            <a:off x="432000" y="6356350"/>
            <a:ext cx="4114800" cy="365125"/>
          </a:xfrm>
        </p:spPr>
        <p:txBody>
          <a:bodyPr/>
          <a:lstStyle/>
          <a:p>
            <a:r>
              <a:rPr lang="en-ZA" dirty="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8" name="Title 1">
            <a:extLst>
              <a:ext uri="{FF2B5EF4-FFF2-40B4-BE49-F238E27FC236}">
                <a16:creationId xmlns:a16="http://schemas.microsoft.com/office/drawing/2014/main" id="{AC67C685-BABE-4B77-8C5E-B39B093D3AEA}"/>
              </a:ext>
            </a:extLst>
          </p:cNvPr>
          <p:cNvSpPr>
            <a:spLocks noGrp="1"/>
          </p:cNvSpPr>
          <p:nvPr>
            <p:ph type="title"/>
          </p:nvPr>
        </p:nvSpPr>
        <p:spPr>
          <a:xfrm>
            <a:off x="432001" y="457200"/>
            <a:ext cx="3159612" cy="1600200"/>
          </a:xfrm>
        </p:spPr>
        <p:txBody>
          <a:bodyPr anchor="b"/>
          <a:lstStyle>
            <a:lvl1pPr>
              <a:defRPr sz="2800"/>
            </a:lvl1pPr>
          </a:lstStyle>
          <a:p>
            <a:r>
              <a:rPr lang="en-US"/>
              <a:t>Click to edit Master title style</a:t>
            </a:r>
          </a:p>
        </p:txBody>
      </p:sp>
      <p:sp>
        <p:nvSpPr>
          <p:cNvPr id="9" name="Text Placeholder 3">
            <a:extLst>
              <a:ext uri="{FF2B5EF4-FFF2-40B4-BE49-F238E27FC236}">
                <a16:creationId xmlns:a16="http://schemas.microsoft.com/office/drawing/2014/main" id="{0B6B7795-36CC-459B-AE8B-7FB2F40AF37C}"/>
              </a:ext>
            </a:extLst>
          </p:cNvPr>
          <p:cNvSpPr>
            <a:spLocks noGrp="1"/>
          </p:cNvSpPr>
          <p:nvPr>
            <p:ph type="body" sz="half" idx="2"/>
          </p:nvPr>
        </p:nvSpPr>
        <p:spPr>
          <a:xfrm>
            <a:off x="432001" y="2057400"/>
            <a:ext cx="3159612" cy="4126584"/>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12" name="Picture Placeholder 2">
            <a:extLst>
              <a:ext uri="{FF2B5EF4-FFF2-40B4-BE49-F238E27FC236}">
                <a16:creationId xmlns:a16="http://schemas.microsoft.com/office/drawing/2014/main" id="{10319378-269C-406E-9B84-FCF22DA02EFF}"/>
              </a:ext>
            </a:extLst>
          </p:cNvPr>
          <p:cNvSpPr>
            <a:spLocks noGrp="1"/>
          </p:cNvSpPr>
          <p:nvPr>
            <p:ph type="pic" idx="1"/>
          </p:nvPr>
        </p:nvSpPr>
        <p:spPr>
          <a:xfrm>
            <a:off x="3788021" y="457201"/>
            <a:ext cx="5949868" cy="572678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Tree>
    <p:extLst>
      <p:ext uri="{BB962C8B-B14F-4D97-AF65-F5344CB8AC3E}">
        <p14:creationId xmlns:p14="http://schemas.microsoft.com/office/powerpoint/2010/main" val="3021472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ZA" dirty="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53779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bwMode="auto">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554ED587-2D2F-4D3F-B55B-C64465AB4EC5}"/>
              </a:ext>
            </a:extLst>
          </p:cNvPr>
          <p:cNvSpPr/>
          <p:nvPr userDrawn="1"/>
        </p:nvSpPr>
        <p:spPr>
          <a:xfrm>
            <a:off x="69274" y="66963"/>
            <a:ext cx="9911201" cy="672734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anchor="b"/>
          <a:lstStyle>
            <a:lvl1pPr algn="r">
              <a:lnSpc>
                <a:spcPts val="5000"/>
              </a:lnSpc>
              <a:defRPr sz="6000" b="1" cap="all" spc="-300" baseline="0">
                <a:solidFill>
                  <a:schemeClr val="bg1"/>
                </a:solidFill>
                <a:latin typeface="+mj-lt"/>
              </a:defRPr>
            </a:lvl1pPr>
          </a:lstStyle>
          <a:p>
            <a:r>
              <a:rPr lang="en-US" dirty="0"/>
              <a:t>PRESENTATION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26418" y="4650539"/>
            <a:ext cx="2456210" cy="1192038"/>
          </a:xfrm>
          <a:solidFill>
            <a:schemeClr val="bg1"/>
          </a:solidFill>
        </p:spPr>
        <p:txBody>
          <a:bodyPr lIns="252000" tIns="0" anchor="ctr"/>
          <a:lstStyle>
            <a:lvl1pPr marL="0" indent="0" algn="l">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5" name="Slide Number Placeholder 4">
            <a:extLst>
              <a:ext uri="{FF2B5EF4-FFF2-40B4-BE49-F238E27FC236}">
                <a16:creationId xmlns:a16="http://schemas.microsoft.com/office/drawing/2014/main" id="{E798A99C-9485-48F0-8E1E-227AD1348A45}"/>
              </a:ext>
            </a:extLst>
          </p:cNvPr>
          <p:cNvSpPr>
            <a:spLocks noGrp="1"/>
          </p:cNvSpPr>
          <p:nvPr>
            <p:ph type="sldNum" sz="quarter" idx="11"/>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22181155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ZA" dirty="0"/>
              <a:t>Add a footer</a:t>
            </a:r>
          </a:p>
        </p:txBody>
      </p:sp>
      <p:sp>
        <p:nvSpPr>
          <p:cNvPr id="3" name="Slide Number Placeholder 2">
            <a:extLst>
              <a:ext uri="{FF2B5EF4-FFF2-40B4-BE49-F238E27FC236}">
                <a16:creationId xmlns:a16="http://schemas.microsoft.com/office/drawing/2014/main" id="{2310D190-B83D-438A-91BC-470C41B22A29}"/>
              </a:ext>
            </a:extLst>
          </p:cNvPr>
          <p:cNvSpPr>
            <a:spLocks noGrp="1"/>
          </p:cNvSpPr>
          <p:nvPr>
            <p:ph type="sldNum" sz="quarter" idx="1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139767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with Large Image">
    <p:bg>
      <p:bgPr>
        <a:solidFill>
          <a:schemeClr val="bg1"/>
        </a:solidFill>
        <a:effectLst/>
      </p:bgPr>
    </p:bg>
    <p:spTree>
      <p:nvGrpSpPr>
        <p:cNvPr id="1" name=""/>
        <p:cNvGrpSpPr/>
        <p:nvPr/>
      </p:nvGrpSpPr>
      <p:grpSpPr>
        <a:xfrm>
          <a:off x="0" y="0"/>
          <a:ext cx="0" cy="0"/>
          <a:chOff x="0" y="0"/>
          <a:chExt cx="0" cy="0"/>
        </a:xfrm>
      </p:grpSpPr>
      <p:sp>
        <p:nvSpPr>
          <p:cNvPr id="9" name="Picture Placeholder 1">
            <a:extLst>
              <a:ext uri="{FF2B5EF4-FFF2-40B4-BE49-F238E27FC236}">
                <a16:creationId xmlns:a16="http://schemas.microsoft.com/office/drawing/2014/main" id="{069FFAE5-B16E-4571-88F7-52FA5354B1A1}"/>
              </a:ext>
            </a:extLst>
          </p:cNvPr>
          <p:cNvSpPr>
            <a:spLocks noGrp="1"/>
          </p:cNvSpPr>
          <p:nvPr>
            <p:ph type="pic" sz="quarter" idx="13" hasCustomPrompt="1"/>
          </p:nvPr>
        </p:nvSpPr>
        <p:spPr>
          <a:xfrm>
            <a:off x="69273" y="63691"/>
            <a:ext cx="9911201" cy="6727346"/>
          </a:xfrm>
          <a:solidFill>
            <a:schemeClr val="tx1">
              <a:lumMod val="75000"/>
              <a:lumOff val="25000"/>
            </a:schemeClr>
          </a:solidFill>
        </p:spPr>
        <p:txBody>
          <a:bodyPr anchor="ctr"/>
          <a:lstStyle>
            <a:lvl1pPr marL="0" indent="0" algn="ctr">
              <a:buNone/>
              <a:defRPr sz="1200" i="1">
                <a:solidFill>
                  <a:schemeClr val="bg1"/>
                </a:solidFill>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anchor="b"/>
          <a:lstStyle>
            <a:lvl1pPr algn="r">
              <a:lnSpc>
                <a:spcPts val="5000"/>
              </a:lnSpc>
              <a:defRPr sz="6000" b="1" cap="all" spc="-300" baseline="0">
                <a:solidFill>
                  <a:schemeClr val="bg1"/>
                </a:solidFill>
                <a:latin typeface="+mj-lt"/>
              </a:defRPr>
            </a:lvl1pPr>
          </a:lstStyle>
          <a:p>
            <a:r>
              <a:rPr lang="en-US" dirty="0"/>
              <a:t>PRESENTATION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26418" y="4650539"/>
            <a:ext cx="2456210" cy="1192038"/>
          </a:xfrm>
          <a:solidFill>
            <a:schemeClr val="bg1"/>
          </a:solidFill>
        </p:spPr>
        <p:txBody>
          <a:bodyPr lIns="252000" tIns="0" anchor="ctr"/>
          <a:lstStyle>
            <a:lvl1pPr marL="0" indent="0" algn="l">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5" name="Slide Number Placeholder 4">
            <a:extLst>
              <a:ext uri="{FF2B5EF4-FFF2-40B4-BE49-F238E27FC236}">
                <a16:creationId xmlns:a16="http://schemas.microsoft.com/office/drawing/2014/main" id="{E798A99C-9485-48F0-8E1E-227AD1348A45}"/>
              </a:ext>
            </a:extLst>
          </p:cNvPr>
          <p:cNvSpPr>
            <a:spLocks noGrp="1"/>
          </p:cNvSpPr>
          <p:nvPr>
            <p:ph type="sldNum" sz="quarter" idx="11"/>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40947389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8" name="Picture Placeholder 1">
            <a:extLst>
              <a:ext uri="{FF2B5EF4-FFF2-40B4-BE49-F238E27FC236}">
                <a16:creationId xmlns:a16="http://schemas.microsoft.com/office/drawing/2014/main" id="{1599E2D7-24B3-4D66-9AFB-83C1AEC4DBBB}"/>
              </a:ext>
            </a:extLst>
          </p:cNvPr>
          <p:cNvSpPr>
            <a:spLocks noGrp="1"/>
          </p:cNvSpPr>
          <p:nvPr>
            <p:ph type="pic" sz="quarter" idx="33" hasCustomPrompt="1"/>
          </p:nvPr>
        </p:nvSpPr>
        <p:spPr>
          <a:xfrm>
            <a:off x="9980476" y="0"/>
            <a:ext cx="2211524" cy="6192000"/>
          </a:xfrm>
          <a:solidFill>
            <a:schemeClr val="bg1">
              <a:lumMod val="9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445086" y="1807950"/>
            <a:ext cx="5184913" cy="432000"/>
          </a:xfrm>
        </p:spPr>
        <p:txBody>
          <a:bodyPr/>
          <a:lstStyle>
            <a:lvl1pPr algn="r">
              <a:defRPr>
                <a:solidFill>
                  <a:schemeClr val="tx1"/>
                </a:solidFill>
              </a:defRPr>
            </a:lvl1pPr>
          </a:lstStyle>
          <a:p>
            <a:r>
              <a:rPr lang="en-US" dirty="0"/>
              <a:t>Click to edit page title</a:t>
            </a:r>
            <a:endParaRPr lang="en-ZA" dirty="0"/>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444886" y="2383950"/>
            <a:ext cx="5184913" cy="360000"/>
          </a:xfrm>
        </p:spPr>
        <p:txBody>
          <a:bodyPr/>
          <a:lstStyle>
            <a:lvl1pPr marL="0" indent="0" algn="r">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445000" y="2908300"/>
            <a:ext cx="5184800" cy="3283700"/>
          </a:xfrm>
          <a:solidFill>
            <a:schemeClr val="bg1"/>
          </a:solidFill>
        </p:spPr>
        <p:txBody>
          <a:bodyPr lIns="180000" tIns="252000" rIns="252000"/>
          <a:lstStyle>
            <a:lvl1pPr algn="l">
              <a:defRPr>
                <a:solidFill>
                  <a:schemeClr val="tx1">
                    <a:lumMod val="75000"/>
                    <a:lumOff val="25000"/>
                  </a:schemeClr>
                </a:solidFill>
              </a:defRPr>
            </a:lvl1pPr>
            <a:lvl2pPr algn="l">
              <a:defRPr>
                <a:solidFill>
                  <a:schemeClr val="tx1">
                    <a:lumMod val="75000"/>
                    <a:lumOff val="25000"/>
                  </a:schemeClr>
                </a:solidFill>
              </a:defRPr>
            </a:lvl2pPr>
            <a:lvl3pPr algn="l">
              <a:defRPr>
                <a:solidFill>
                  <a:schemeClr val="tx1">
                    <a:lumMod val="75000"/>
                    <a:lumOff val="25000"/>
                  </a:schemeClr>
                </a:solidFill>
              </a:defRPr>
            </a:lvl3pPr>
            <a:lvl4pPr algn="l">
              <a:defRPr>
                <a:solidFill>
                  <a:schemeClr val="tx1">
                    <a:lumMod val="75000"/>
                    <a:lumOff val="25000"/>
                  </a:schemeClr>
                </a:solidFill>
              </a:defRPr>
            </a:lvl4pPr>
            <a:lvl5pPr algn="l">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53DA1E79-BA17-41C5-98B7-CFBC5859A512}"/>
              </a:ext>
            </a:extLst>
          </p:cNvPr>
          <p:cNvSpPr>
            <a:spLocks noGrp="1"/>
          </p:cNvSpPr>
          <p:nvPr>
            <p:ph type="sldNum" sz="quarter" idx="34"/>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3501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3823393" y="1343906"/>
            <a:ext cx="3736800" cy="3933645"/>
          </a:xfrm>
          <a:solidFill>
            <a:schemeClr val="bg1"/>
          </a:solidFill>
        </p:spPr>
        <p:txBody>
          <a:bodyPr lIns="180000" tIns="180000" rIns="18000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53DA1E79-BA17-41C5-98B7-CFBC5859A512}"/>
              </a:ext>
            </a:extLst>
          </p:cNvPr>
          <p:cNvSpPr>
            <a:spLocks noGrp="1"/>
          </p:cNvSpPr>
          <p:nvPr>
            <p:ph type="sldNum" sz="quarter" idx="34"/>
          </p:nvPr>
        </p:nvSpPr>
        <p:spPr/>
        <p:txBody>
          <a:bodyPr/>
          <a:lstStyle/>
          <a:p>
            <a:fld id="{19B51A1E-902D-48AF-9020-955120F399B6}" type="slidenum">
              <a:rPr lang="en-ZA" smtClean="0"/>
              <a:pPr/>
              <a:t>‹#›</a:t>
            </a:fld>
            <a:endParaRPr lang="en-ZA" dirty="0"/>
          </a:p>
        </p:txBody>
      </p:sp>
      <p:sp>
        <p:nvSpPr>
          <p:cNvPr id="9" name="Picture Placeholder 6">
            <a:extLst>
              <a:ext uri="{FF2B5EF4-FFF2-40B4-BE49-F238E27FC236}">
                <a16:creationId xmlns:a16="http://schemas.microsoft.com/office/drawing/2014/main" id="{492C2A1D-F7BD-46B6-BC01-15D365ACD50B}"/>
              </a:ext>
            </a:extLst>
          </p:cNvPr>
          <p:cNvSpPr>
            <a:spLocks noGrp="1"/>
          </p:cNvSpPr>
          <p:nvPr>
            <p:ph type="pic" sz="quarter" idx="14" hasCustomPrompt="1"/>
          </p:nvPr>
        </p:nvSpPr>
        <p:spPr>
          <a:xfrm>
            <a:off x="7560193" y="1344803"/>
            <a:ext cx="3737526" cy="3933645"/>
          </a:xfrm>
          <a:solidFill>
            <a:schemeClr val="tx1">
              <a:lumMod val="75000"/>
              <a:lumOff val="25000"/>
            </a:schemeClr>
          </a:solidFill>
        </p:spPr>
        <p:txBody>
          <a:bodyPr anchor="ctr"/>
          <a:lstStyle>
            <a:lvl1pPr marL="0" indent="0" algn="ctr">
              <a:buNone/>
              <a:defRPr sz="1200" i="1">
                <a:solidFill>
                  <a:schemeClr val="bg1"/>
                </a:solidFill>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6" name="Title 5">
            <a:extLst>
              <a:ext uri="{FF2B5EF4-FFF2-40B4-BE49-F238E27FC236}">
                <a16:creationId xmlns:a16="http://schemas.microsoft.com/office/drawing/2014/main" id="{7F4F1543-153D-4F77-A4A9-C9BBA1C2052E}"/>
              </a:ext>
            </a:extLst>
          </p:cNvPr>
          <p:cNvSpPr>
            <a:spLocks noGrp="1"/>
          </p:cNvSpPr>
          <p:nvPr>
            <p:ph type="title"/>
          </p:nvPr>
        </p:nvSpPr>
        <p:spPr>
          <a:xfrm>
            <a:off x="432000" y="432000"/>
            <a:ext cx="9131100" cy="432000"/>
          </a:xfrm>
        </p:spPr>
        <p:txBody>
          <a:bodyPr/>
          <a:lstStyle/>
          <a:p>
            <a:r>
              <a:rPr lang="en-US"/>
              <a:t>Click to edit Master title style</a:t>
            </a:r>
            <a:endParaRPr lang="en-ZA" dirty="0"/>
          </a:p>
        </p:txBody>
      </p:sp>
      <p:sp>
        <p:nvSpPr>
          <p:cNvPr id="11" name="Subtitle 2">
            <a:extLst>
              <a:ext uri="{FF2B5EF4-FFF2-40B4-BE49-F238E27FC236}">
                <a16:creationId xmlns:a16="http://schemas.microsoft.com/office/drawing/2014/main" id="{9FAA210E-391A-499A-89D5-F222045FD1A4}"/>
              </a:ext>
            </a:extLst>
          </p:cNvPr>
          <p:cNvSpPr>
            <a:spLocks noGrp="1"/>
          </p:cNvSpPr>
          <p:nvPr>
            <p:ph type="body" sz="quarter" idx="32" hasCustomPrompt="1"/>
          </p:nvPr>
        </p:nvSpPr>
        <p:spPr>
          <a:xfrm>
            <a:off x="431800" y="1008000"/>
            <a:ext cx="6895900"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23471979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9" name="Subtitle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9198000"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1432296"/>
            <a:ext cx="4500000" cy="527076"/>
          </a:xfrm>
          <a:solidFill>
            <a:schemeClr val="tx1"/>
          </a:solidFill>
        </p:spPr>
        <p:txBody>
          <a:bodyPr lIns="180000" tIns="36000" anchor="ctr"/>
          <a:lstStyle>
            <a:lvl1pPr marL="0" indent="0">
              <a:buNone/>
              <a:defRPr sz="2400" b="1" spc="-15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2023668"/>
            <a:ext cx="4500000" cy="4168332"/>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2" name="Comparison Left Placeholder 2">
            <a:extLst>
              <a:ext uri="{FF2B5EF4-FFF2-40B4-BE49-F238E27FC236}">
                <a16:creationId xmlns:a16="http://schemas.microsoft.com/office/drawing/2014/main" id="{78A963F8-6F6E-440E-B3B3-DDE13C083A36}"/>
              </a:ext>
            </a:extLst>
          </p:cNvPr>
          <p:cNvSpPr>
            <a:spLocks noGrp="1"/>
          </p:cNvSpPr>
          <p:nvPr>
            <p:ph type="body" sz="quarter" idx="13"/>
          </p:nvPr>
        </p:nvSpPr>
        <p:spPr>
          <a:xfrm>
            <a:off x="5129800" y="1433105"/>
            <a:ext cx="4500000" cy="525283"/>
          </a:xfrm>
          <a:solidFill>
            <a:schemeClr val="tx1"/>
          </a:solidFill>
        </p:spPr>
        <p:txBody>
          <a:bodyPr lIns="180000" tIns="36000" anchor="ctr"/>
          <a:lstStyle>
            <a:lvl1pPr marL="0" indent="0">
              <a:buNone/>
              <a:defRPr sz="2400" b="1" spc="-150">
                <a:solidFill>
                  <a:schemeClr val="bg1"/>
                </a:solidFill>
                <a:latin typeface="+mj-lt"/>
              </a:defRPr>
            </a:lvl1pPr>
          </a:lstStyle>
          <a:p>
            <a:pPr lvl="0"/>
            <a:r>
              <a:rPr lang="en-US"/>
              <a:t>Edit Master text styles</a:t>
            </a:r>
          </a:p>
        </p:txBody>
      </p:sp>
      <p:sp>
        <p:nvSpPr>
          <p:cNvPr id="8" name="Text Placeholder 4">
            <a:extLst>
              <a:ext uri="{FF2B5EF4-FFF2-40B4-BE49-F238E27FC236}">
                <a16:creationId xmlns:a16="http://schemas.microsoft.com/office/drawing/2014/main" id="{DF0A5256-B267-47DA-858A-0F3867CB6139}"/>
              </a:ext>
            </a:extLst>
          </p:cNvPr>
          <p:cNvSpPr>
            <a:spLocks noGrp="1"/>
          </p:cNvSpPr>
          <p:nvPr>
            <p:ph type="body" sz="quarter" idx="12"/>
          </p:nvPr>
        </p:nvSpPr>
        <p:spPr>
          <a:xfrm>
            <a:off x="5129800" y="2020359"/>
            <a:ext cx="4500000" cy="417089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ZA" dirty="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2509955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6299200" y="432000"/>
            <a:ext cx="5472113" cy="5759250"/>
          </a:xfrm>
          <a:solidFill>
            <a:schemeClr val="tx1">
              <a:lumMod val="75000"/>
              <a:lumOff val="25000"/>
            </a:schemeClr>
          </a:solidFill>
        </p:spPr>
        <p:txBody>
          <a:bodyPr anchor="ctr"/>
          <a:lstStyle>
            <a:lvl1pPr marL="0" indent="0" algn="ctr">
              <a:buNone/>
              <a:defRPr sz="1200" i="1">
                <a:solidFill>
                  <a:schemeClr val="bg1"/>
                </a:solidFill>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3875314" y="5096632"/>
            <a:ext cx="2028686" cy="1094618"/>
          </a:xfrm>
        </p:spPr>
        <p:txBody>
          <a:bodyPr anchor="b"/>
          <a:lstStyle>
            <a:lvl1pPr marL="0" indent="0" algn="r">
              <a:buNone/>
              <a:defRPr i="1">
                <a:solidFill>
                  <a:schemeClr val="tx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Enter your caption</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2" name="Slide Number Placeholder 1">
            <a:extLst>
              <a:ext uri="{FF2B5EF4-FFF2-40B4-BE49-F238E27FC236}">
                <a16:creationId xmlns:a16="http://schemas.microsoft.com/office/drawing/2014/main" id="{E25951D2-91DB-40E7-95D5-4B372602DEBB}"/>
              </a:ext>
            </a:extLst>
          </p:cNvPr>
          <p:cNvSpPr>
            <a:spLocks noGrp="1"/>
          </p:cNvSpPr>
          <p:nvPr>
            <p:ph type="sldNum" sz="quarter" idx="15"/>
          </p:nvPr>
        </p:nvSpPr>
        <p:spPr/>
        <p:txBody>
          <a:bodyPr/>
          <a:lstStyle/>
          <a:p>
            <a:fld id="{19B51A1E-902D-48AF-9020-955120F399B6}" type="slidenum">
              <a:rPr lang="en-ZA" smtClean="0"/>
              <a:pPr/>
              <a:t>‹#›</a:t>
            </a:fld>
            <a:endParaRPr lang="en-ZA" dirty="0"/>
          </a:p>
        </p:txBody>
      </p:sp>
      <p:sp>
        <p:nvSpPr>
          <p:cNvPr id="5" name="Title 4">
            <a:extLst>
              <a:ext uri="{FF2B5EF4-FFF2-40B4-BE49-F238E27FC236}">
                <a16:creationId xmlns:a16="http://schemas.microsoft.com/office/drawing/2014/main" id="{16EFF903-F1F3-440A-B12C-9FD51606B03D}"/>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8778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hank You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174360" y="2112793"/>
            <a:ext cx="6798250" cy="1674470"/>
          </a:xfrm>
        </p:spPr>
        <p:txBody>
          <a:bodyPr anchor="ctr"/>
          <a:lstStyle>
            <a:lvl1pPr algn="ctr">
              <a:lnSpc>
                <a:spcPct val="100000"/>
              </a:lnSpc>
              <a:defRPr sz="6000" b="1" cap="all" spc="-300" baseline="0">
                <a:solidFill>
                  <a:schemeClr val="tx1"/>
                </a:solidFill>
                <a:latin typeface="+mj-lt"/>
              </a:defRPr>
            </a:lvl1pPr>
          </a:lstStyle>
          <a:p>
            <a:r>
              <a:rPr lang="en-US" dirty="0"/>
              <a:t>Thank you</a:t>
            </a:r>
            <a:endParaRPr lang="en-ZA" dirty="0"/>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0" name="Text Placeholder 5">
            <a:extLst>
              <a:ext uri="{FF2B5EF4-FFF2-40B4-BE49-F238E27FC236}">
                <a16:creationId xmlns:a16="http://schemas.microsoft.com/office/drawing/2014/main" id="{CA3EFDD3-A9D2-4EB6-BB2A-F6999D9F7EA6}"/>
              </a:ext>
            </a:extLst>
          </p:cNvPr>
          <p:cNvSpPr>
            <a:spLocks noGrp="1"/>
          </p:cNvSpPr>
          <p:nvPr>
            <p:ph type="body" sz="quarter" idx="15" hasCustomPrompt="1"/>
          </p:nvPr>
        </p:nvSpPr>
        <p:spPr>
          <a:xfrm>
            <a:off x="2174361" y="4035727"/>
            <a:ext cx="3329850" cy="382887"/>
          </a:xfrm>
        </p:spPr>
        <p:txBody>
          <a:bodyPr/>
          <a:lstStyle>
            <a:lvl1pPr marL="0" indent="0" algn="r">
              <a:buNone/>
              <a:defRPr sz="2400"/>
            </a:lvl1pPr>
            <a:lvl2pPr marL="266700" indent="0">
              <a:buNone/>
              <a:defRPr/>
            </a:lvl2pPr>
            <a:lvl3pPr marL="542925" indent="0">
              <a:buNone/>
              <a:defRPr/>
            </a:lvl3pPr>
            <a:lvl4pPr marL="809625" indent="0">
              <a:buNone/>
              <a:defRPr/>
            </a:lvl4pPr>
            <a:lvl5pPr marL="1076325" indent="0">
              <a:buNone/>
              <a:defRPr/>
            </a:lvl5pPr>
          </a:lstStyle>
          <a:p>
            <a:pPr lvl="0"/>
            <a:r>
              <a:rPr lang="en-US" dirty="0"/>
              <a:t>Full Name</a:t>
            </a:r>
            <a:endParaRPr lang="en-ZA" dirty="0"/>
          </a:p>
        </p:txBody>
      </p:sp>
      <p:sp>
        <p:nvSpPr>
          <p:cNvPr id="12" name="Text Placeholder 6">
            <a:extLst>
              <a:ext uri="{FF2B5EF4-FFF2-40B4-BE49-F238E27FC236}">
                <a16:creationId xmlns:a16="http://schemas.microsoft.com/office/drawing/2014/main" id="{261ED1F7-B623-43D9-9BDA-8808C5CFAFFB}"/>
              </a:ext>
            </a:extLst>
          </p:cNvPr>
          <p:cNvSpPr>
            <a:spLocks noGrp="1"/>
          </p:cNvSpPr>
          <p:nvPr>
            <p:ph type="body" sz="quarter" idx="16" hasCustomPrompt="1"/>
          </p:nvPr>
        </p:nvSpPr>
        <p:spPr>
          <a:xfrm>
            <a:off x="6062268" y="4150118"/>
            <a:ext cx="2910342" cy="238016"/>
          </a:xfrm>
        </p:spPr>
        <p:txBody>
          <a:bodyPr/>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a:r>
              <a:rPr lang="en-US" dirty="0"/>
              <a:t>Phone Number</a:t>
            </a:r>
            <a:endParaRPr lang="en-ZA" dirty="0"/>
          </a:p>
        </p:txBody>
      </p:sp>
      <p:sp>
        <p:nvSpPr>
          <p:cNvPr id="13" name="Text Placeholder 7">
            <a:extLst>
              <a:ext uri="{FF2B5EF4-FFF2-40B4-BE49-F238E27FC236}">
                <a16:creationId xmlns:a16="http://schemas.microsoft.com/office/drawing/2014/main" id="{E27366FC-4115-4122-9CE2-5FA9D424AD51}"/>
              </a:ext>
            </a:extLst>
          </p:cNvPr>
          <p:cNvSpPr>
            <a:spLocks noGrp="1"/>
          </p:cNvSpPr>
          <p:nvPr>
            <p:ph type="body" sz="quarter" idx="17" hasCustomPrompt="1"/>
          </p:nvPr>
        </p:nvSpPr>
        <p:spPr>
          <a:xfrm>
            <a:off x="6062268" y="4540691"/>
            <a:ext cx="2910342" cy="238016"/>
          </a:xfrm>
        </p:spPr>
        <p:txBody>
          <a:bodyPr/>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a:r>
              <a:rPr lang="en-US" dirty="0"/>
              <a:t>Email or Social Media Handle</a:t>
            </a:r>
            <a:endParaRPr lang="en-ZA" dirty="0"/>
          </a:p>
        </p:txBody>
      </p:sp>
      <p:sp>
        <p:nvSpPr>
          <p:cNvPr id="14" name="Text Placeholder 8">
            <a:extLst>
              <a:ext uri="{FF2B5EF4-FFF2-40B4-BE49-F238E27FC236}">
                <a16:creationId xmlns:a16="http://schemas.microsoft.com/office/drawing/2014/main" id="{DEB36829-2F8B-4E22-AB6D-4111D18AF847}"/>
              </a:ext>
            </a:extLst>
          </p:cNvPr>
          <p:cNvSpPr>
            <a:spLocks noGrp="1"/>
          </p:cNvSpPr>
          <p:nvPr>
            <p:ph type="body" sz="quarter" idx="18" hasCustomPrompt="1"/>
          </p:nvPr>
        </p:nvSpPr>
        <p:spPr>
          <a:xfrm>
            <a:off x="6062268" y="4931263"/>
            <a:ext cx="2910342" cy="238016"/>
          </a:xfrm>
        </p:spPr>
        <p:txBody>
          <a:bodyPr/>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a:r>
              <a:rPr lang="en-US" dirty="0"/>
              <a:t>Company Website</a:t>
            </a:r>
            <a:endParaRPr lang="en-ZA" dirty="0"/>
          </a:p>
        </p:txBody>
      </p:sp>
    </p:spTree>
    <p:extLst>
      <p:ext uri="{BB962C8B-B14F-4D97-AF65-F5344CB8AC3E}">
        <p14:creationId xmlns:p14="http://schemas.microsoft.com/office/powerpoint/2010/main" val="3189010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solidFill>
              </a:defRPr>
            </a:lvl1pPr>
          </a:lstStyle>
          <a:p>
            <a:r>
              <a:rPr lang="en-ZA" dirty="0"/>
              <a:t>Click to edit page title</a:t>
            </a:r>
          </a:p>
        </p:txBody>
      </p:sp>
      <p:sp>
        <p:nvSpPr>
          <p:cNvPr id="7" name="Subtitle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1" y="1008000"/>
            <a:ext cx="9198116"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3442953D-28FC-41B5-A1BB-BB3BA7CA40BE}"/>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734501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2C8D0EF-1DB6-4ADC-8F31-5AE53BF5EAF4}"/>
              </a:ext>
            </a:extLst>
          </p:cNvPr>
          <p:cNvSpPr/>
          <p:nvPr userDrawn="1"/>
        </p:nvSpPr>
        <p:spPr>
          <a:xfrm>
            <a:off x="69274" y="66963"/>
            <a:ext cx="9911201" cy="67273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7" name="Rectangle 6">
            <a:extLst>
              <a:ext uri="{FF2B5EF4-FFF2-40B4-BE49-F238E27FC236}">
                <a16:creationId xmlns:a16="http://schemas.microsoft.com/office/drawing/2014/main" id="{62F208ED-79A0-4B2C-A5EE-9D27466BCA3F}"/>
              </a:ext>
            </a:extLst>
          </p:cNvPr>
          <p:cNvSpPr/>
          <p:nvPr userDrawn="1"/>
        </p:nvSpPr>
        <p:spPr>
          <a:xfrm>
            <a:off x="11407775" y="6356350"/>
            <a:ext cx="784225" cy="3651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9198116" cy="432000"/>
          </a:xfrm>
          <a:prstGeom prst="rect">
            <a:avLst/>
          </a:prstGeom>
        </p:spPr>
        <p:txBody>
          <a:bodyPr vert="horz" lIns="0" tIns="0" rIns="0" bIns="0" rtlCol="0" anchor="ctr">
            <a:noAutofit/>
          </a:bodyPr>
          <a:lstStyle/>
          <a:p>
            <a:r>
              <a:rPr lang="en-US" dirty="0"/>
              <a:t>Click to edit page title</a:t>
            </a:r>
            <a:endParaRPr lang="en-ZA" dirty="0"/>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9198116" cy="4679250"/>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ZA" dirty="0"/>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56350"/>
            <a:ext cx="4114800" cy="365125"/>
          </a:xfrm>
          <a:prstGeom prst="rect">
            <a:avLst/>
          </a:prstGeom>
        </p:spPr>
        <p:txBody>
          <a:bodyPr vert="horz" lIns="0" tIns="0" rIns="0" bIns="0" rtlCol="0" anchor="ctr"/>
          <a:lstStyle>
            <a:lvl1pPr algn="l">
              <a:defRPr sz="1200" i="1">
                <a:solidFill>
                  <a:schemeClr val="tx1">
                    <a:lumMod val="75000"/>
                    <a:lumOff val="25000"/>
                  </a:schemeClr>
                </a:solidFill>
                <a:latin typeface="Times New Roman" panose="02020603050405020304" pitchFamily="18" charset="0"/>
                <a:cs typeface="Times New Roman" panose="02020603050405020304" pitchFamily="18" charset="0"/>
              </a:defRPr>
            </a:lvl1pPr>
          </a:lstStyle>
          <a:p>
            <a:r>
              <a:rPr lang="en-ZA"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447502" y="6401750"/>
            <a:ext cx="278418" cy="274324"/>
          </a:xfrm>
          <a:prstGeom prst="rect">
            <a:avLst/>
          </a:prstGeom>
        </p:spPr>
        <p:txBody>
          <a:bodyPr vert="horz" lIns="0" tIns="0" rIns="0" bIns="0" rtlCol="0" anchor="ctr"/>
          <a:lstStyle>
            <a:lvl1pPr algn="ctr">
              <a:defRPr sz="1200" i="1">
                <a:solidFill>
                  <a:schemeClr val="bg1"/>
                </a:solidFill>
              </a:defRPr>
            </a:lvl1pPr>
          </a:lstStyle>
          <a:p>
            <a:fld id="{19B51A1E-902D-48AF-9020-955120F399B6}" type="slidenum">
              <a:rPr lang="en-ZA" smtClean="0"/>
              <a:pPr/>
              <a:t>‹#›</a:t>
            </a:fld>
            <a:endParaRPr lang="en-ZA" dirty="0"/>
          </a:p>
        </p:txBody>
      </p:sp>
      <p:sp>
        <p:nvSpPr>
          <p:cNvPr id="4" name="TextBox 3">
            <a:extLst>
              <a:ext uri="{FF2B5EF4-FFF2-40B4-BE49-F238E27FC236}">
                <a16:creationId xmlns:a16="http://schemas.microsoft.com/office/drawing/2014/main" id="{34FDC6F9-37F9-4E25-AECA-D307B8421C73}"/>
              </a:ext>
            </a:extLst>
          </p:cNvPr>
          <p:cNvSpPr txBox="1"/>
          <p:nvPr userDrawn="1"/>
        </p:nvSpPr>
        <p:spPr>
          <a:xfrm>
            <a:off x="9630116" y="6346108"/>
            <a:ext cx="1662546" cy="404658"/>
          </a:xfrm>
          <a:prstGeom prst="rect">
            <a:avLst/>
          </a:prstGeom>
          <a:noFill/>
        </p:spPr>
        <p:txBody>
          <a:bodyPr wrap="square" lIns="0" tIns="36000" rIns="0" bIns="0" rtlCol="0">
            <a:spAutoFit/>
          </a:bodyPr>
          <a:lstStyle/>
          <a:p>
            <a:pPr algn="r">
              <a:lnSpc>
                <a:spcPts val="1400"/>
              </a:lnSpc>
            </a:pPr>
            <a:r>
              <a:rPr lang="en-ZA" sz="1600" b="1" spc="-100" baseline="0" dirty="0">
                <a:solidFill>
                  <a:schemeClr val="tx1">
                    <a:lumMod val="50000"/>
                    <a:lumOff val="50000"/>
                  </a:schemeClr>
                </a:solidFill>
                <a:latin typeface="Corbel" panose="020B0503020204020204" pitchFamily="34" charset="0"/>
              </a:rPr>
              <a:t>WOODGROVE</a:t>
            </a:r>
            <a:r>
              <a:rPr lang="en-ZA" sz="1600" b="1" spc="-100" baseline="0" dirty="0">
                <a:solidFill>
                  <a:schemeClr val="accent1"/>
                </a:solidFill>
                <a:latin typeface="Corbel" panose="020B0503020204020204" pitchFamily="34" charset="0"/>
              </a:rPr>
              <a:t> </a:t>
            </a:r>
            <a:r>
              <a:rPr lang="en-ZA" sz="1600" b="1" spc="-100" baseline="0" dirty="0">
                <a:solidFill>
                  <a:schemeClr val="tx1"/>
                </a:solidFill>
                <a:latin typeface="Corbel" panose="020B0503020204020204" pitchFamily="34" charset="0"/>
              </a:rPr>
              <a:t>BANK</a:t>
            </a:r>
          </a:p>
        </p:txBody>
      </p:sp>
      <p:sp>
        <p:nvSpPr>
          <p:cNvPr id="8" name="Rectangle 7">
            <a:extLst>
              <a:ext uri="{FF2B5EF4-FFF2-40B4-BE49-F238E27FC236}">
                <a16:creationId xmlns:a16="http://schemas.microsoft.com/office/drawing/2014/main" id="{6B322F68-670D-45A0-A54F-7E70BCEAED3F}"/>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0" name="Rectangle 9">
            <a:extLst>
              <a:ext uri="{FF2B5EF4-FFF2-40B4-BE49-F238E27FC236}">
                <a16:creationId xmlns:a16="http://schemas.microsoft.com/office/drawing/2014/main" id="{E69B5F15-353A-4344-8D61-F4E25AA9FB6C}"/>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1" name="Rectangle 10">
            <a:extLst>
              <a:ext uri="{FF2B5EF4-FFF2-40B4-BE49-F238E27FC236}">
                <a16:creationId xmlns:a16="http://schemas.microsoft.com/office/drawing/2014/main" id="{2FA0C0AA-FCE8-4A7F-928A-54C96BBA9053}"/>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63" r:id="rId3"/>
    <p:sldLayoutId id="2147483658" r:id="rId4"/>
    <p:sldLayoutId id="2147483665" r:id="rId5"/>
    <p:sldLayoutId id="2147483659" r:id="rId6"/>
    <p:sldLayoutId id="2147483660" r:id="rId7"/>
    <p:sldLayoutId id="2147483664" r:id="rId8"/>
    <p:sldLayoutId id="2147483650" r:id="rId9"/>
    <p:sldLayoutId id="2147483656" r:id="rId10"/>
    <p:sldLayoutId id="2147483657" r:id="rId11"/>
    <p:sldLayoutId id="2147483654" r:id="rId12"/>
    <p:sldLayoutId id="2147483666" r:id="rId13"/>
    <p:sldLayoutId id="2147483667" r:id="rId14"/>
    <p:sldLayoutId id="2147483668" r:id="rId15"/>
    <p:sldLayoutId id="2147483669" r:id="rId16"/>
    <p:sldLayoutId id="2147483670" r:id="rId17"/>
    <p:sldLayoutId id="2147483671" r:id="rId18"/>
    <p:sldLayoutId id="2147483672" r:id="rId19"/>
    <p:sldLayoutId id="2147483655" r:id="rId20"/>
  </p:sldLayoutIdLst>
  <p:hf hdr="0" ftr="0" dt="0"/>
  <p:txStyles>
    <p:titleStyle>
      <a:lvl1pPr algn="l" defTabSz="914400" rtl="0" eaLnBrk="1" latinLnBrk="0" hangingPunct="1">
        <a:lnSpc>
          <a:spcPct val="90000"/>
        </a:lnSpc>
        <a:spcBef>
          <a:spcPct val="0"/>
        </a:spcBef>
        <a:buNone/>
        <a:defRPr sz="3200" b="1" kern="1200" cap="all" spc="-150" baseline="0">
          <a:solidFill>
            <a:schemeClr val="tx1"/>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8.xml"/><Relationship Id="rId5" Type="http://schemas.openxmlformats.org/officeDocument/2006/relationships/image" Target="../media/image15.sv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hyperlink" Target="http://www0.cs.ucl.ac.uk/staff/d.silver/web/Teaching.html" TargetMode="External"/><Relationship Id="rId7" Type="http://schemas.openxmlformats.org/officeDocument/2006/relationships/hyperlink" Target="https://towardsdatascience.com/curiosity-driven-learning-made-easy-part-i-d3e5a2263359" TargetMode="External"/><Relationship Id="rId2" Type="http://schemas.openxmlformats.org/officeDocument/2006/relationships/hyperlink" Target="https://skymind.ai/wiki/deep-reinforcement-learning" TargetMode="External"/><Relationship Id="rId1" Type="http://schemas.openxmlformats.org/officeDocument/2006/relationships/slideLayout" Target="../slideLayouts/slideLayout4.xml"/><Relationship Id="rId6" Type="http://schemas.openxmlformats.org/officeDocument/2006/relationships/hyperlink" Target="https://towardsdatascience.com/proximal-policy-optimization-ppo-with-sonic-the-hedgehog-2-and-3-c9c21dbed5e" TargetMode="External"/><Relationship Id="rId5" Type="http://schemas.openxmlformats.org/officeDocument/2006/relationships/hyperlink" Target="https://robotacademy.net.au/" TargetMode="External"/><Relationship Id="rId4" Type="http://schemas.openxmlformats.org/officeDocument/2006/relationships/hyperlink" Target="https://lilianweng.github.io/lil-log/2018/04/08/policy-gradient-algorithms.html" TargetMode="External"/></Relationships>
</file>

<file path=ppt/slides/_rels/slide2.xml.rels><?xml version="1.0" encoding="UTF-8" standalone="yes"?>
<Relationships xmlns="http://schemas.openxmlformats.org/package/2006/relationships"><Relationship Id="rId2" Type="http://schemas.openxmlformats.org/officeDocument/2006/relationships/hyperlink" Target="https://youtu.be/lLS4JxnB3c8?t=245" TargetMode="Externa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968583" y="2212490"/>
            <a:ext cx="7964401" cy="2433020"/>
          </a:xfrm>
        </p:spPr>
        <p:txBody>
          <a:bodyPr/>
          <a:lstStyle/>
          <a:p>
            <a:r>
              <a:rPr lang="en-ZA" dirty="0"/>
              <a:t>Deep</a:t>
            </a:r>
            <a:br>
              <a:rPr lang="en-ZA" dirty="0"/>
            </a:br>
            <a:r>
              <a:rPr lang="en-ZA" dirty="0"/>
              <a:t>Reinforcement learning</a:t>
            </a:r>
          </a:p>
        </p:txBody>
      </p:sp>
      <p:sp>
        <p:nvSpPr>
          <p:cNvPr id="2" name="TextBox 1">
            <a:extLst>
              <a:ext uri="{FF2B5EF4-FFF2-40B4-BE49-F238E27FC236}">
                <a16:creationId xmlns:a16="http://schemas.microsoft.com/office/drawing/2014/main" id="{179FCBB7-23C9-44F5-B2AA-845EC7CDB07B}"/>
              </a:ext>
            </a:extLst>
          </p:cNvPr>
          <p:cNvSpPr txBox="1"/>
          <p:nvPr/>
        </p:nvSpPr>
        <p:spPr>
          <a:xfrm>
            <a:off x="2792506" y="4836459"/>
            <a:ext cx="6306670" cy="369332"/>
          </a:xfrm>
          <a:prstGeom prst="rect">
            <a:avLst/>
          </a:prstGeom>
          <a:noFill/>
        </p:spPr>
        <p:txBody>
          <a:bodyPr wrap="square" rtlCol="0">
            <a:spAutoFit/>
          </a:bodyPr>
          <a:lstStyle/>
          <a:p>
            <a:r>
              <a:rPr lang="en-US" dirty="0"/>
              <a:t>For The use of learning new games with zero domain knowledge.</a:t>
            </a:r>
          </a:p>
        </p:txBody>
      </p:sp>
    </p:spTree>
    <p:extLst>
      <p:ext uri="{BB962C8B-B14F-4D97-AF65-F5344CB8AC3E}">
        <p14:creationId xmlns:p14="http://schemas.microsoft.com/office/powerpoint/2010/main" val="3899961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466080" y="489123"/>
            <a:ext cx="7893508" cy="432000"/>
          </a:xfrm>
        </p:spPr>
        <p:txBody>
          <a:bodyPr/>
          <a:lstStyle/>
          <a:p>
            <a:pPr algn="l"/>
            <a:r>
              <a:rPr lang="en-ZA" dirty="0"/>
              <a:t>How does it learn?</a:t>
            </a:r>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66080" y="1080991"/>
            <a:ext cx="9163607" cy="5287886"/>
          </a:xfrm>
        </p:spPr>
        <p:txBody>
          <a:bodyPr/>
          <a:lstStyle/>
          <a:p>
            <a:pPr marL="0" indent="0">
              <a:buNone/>
            </a:pPr>
            <a:r>
              <a:rPr lang="en-ZA" sz="2800" dirty="0">
                <a:solidFill>
                  <a:schemeClr val="tx1"/>
                </a:solidFill>
              </a:rPr>
              <a:t>The agent learns in two ways:</a:t>
            </a:r>
          </a:p>
          <a:p>
            <a:r>
              <a:rPr lang="en-ZA" dirty="0">
                <a:solidFill>
                  <a:schemeClr val="tx1"/>
                </a:solidFill>
              </a:rPr>
              <a:t>It can optimize the policy based off of the difference in expected reward and true reward.</a:t>
            </a:r>
          </a:p>
          <a:p>
            <a:r>
              <a:rPr lang="en-ZA" dirty="0">
                <a:solidFill>
                  <a:schemeClr val="tx1"/>
                </a:solidFill>
              </a:rPr>
              <a:t>A NN can learn to map the Q-values and adjust weights along gradients and other methods to reduce error.</a:t>
            </a:r>
          </a:p>
          <a:p>
            <a:endParaRPr lang="en-ZA" dirty="0">
              <a:solidFill>
                <a:schemeClr val="tx1"/>
              </a:solidFill>
            </a:endParaRPr>
          </a:p>
          <a:p>
            <a:pPr marL="0" indent="0">
              <a:buNone/>
            </a:pPr>
            <a:r>
              <a:rPr lang="en-ZA" dirty="0">
                <a:solidFill>
                  <a:schemeClr val="tx1"/>
                </a:solidFill>
              </a:rPr>
              <a:t>We use a discount parameter, to make the agent hedonistic.</a:t>
            </a:r>
          </a:p>
          <a:p>
            <a:endParaRPr lang="en-ZA" dirty="0">
              <a:solidFill>
                <a:schemeClr val="tx1"/>
              </a:solidFill>
            </a:endParaRPr>
          </a:p>
          <a:p>
            <a:endParaRPr lang="en-ZA" dirty="0">
              <a:solidFill>
                <a:schemeClr val="tx1"/>
              </a:solidFill>
            </a:endParaRPr>
          </a:p>
          <a:p>
            <a:endParaRPr lang="en-ZA" dirty="0">
              <a:solidFill>
                <a:schemeClr val="tx1"/>
              </a:solidFill>
            </a:endParaRPr>
          </a:p>
          <a:p>
            <a:endParaRPr lang="en-ZA" dirty="0">
              <a:solidFill>
                <a:schemeClr val="tx1"/>
              </a:solidFill>
            </a:endParaRPr>
          </a:p>
          <a:p>
            <a:r>
              <a:rPr lang="en-ZA" dirty="0">
                <a:solidFill>
                  <a:schemeClr val="tx1"/>
                </a:solidFill>
              </a:rPr>
              <a:t>This allows the agent to achieve more during life and not focus on death.</a:t>
            </a:r>
          </a:p>
          <a:p>
            <a:r>
              <a:rPr lang="en-ZA" dirty="0">
                <a:solidFill>
                  <a:schemeClr val="tx1"/>
                </a:solidFill>
              </a:rPr>
              <a:t>A λ of 0 makes it only focused on the immediate reward.</a:t>
            </a:r>
          </a:p>
          <a:p>
            <a:r>
              <a:rPr lang="en-ZA" dirty="0">
                <a:solidFill>
                  <a:schemeClr val="tx1"/>
                </a:solidFill>
              </a:rPr>
              <a:t>A </a:t>
            </a:r>
            <a:r>
              <a:rPr lang="el-GR" dirty="0">
                <a:solidFill>
                  <a:schemeClr val="tx1"/>
                </a:solidFill>
              </a:rPr>
              <a:t>λ</a:t>
            </a:r>
            <a:r>
              <a:rPr lang="en-US" dirty="0">
                <a:solidFill>
                  <a:schemeClr val="tx1"/>
                </a:solidFill>
              </a:rPr>
              <a:t> of 1 makes it consider all rewards equally.</a:t>
            </a:r>
            <a:endParaRPr lang="en-ZA" dirty="0">
              <a:solidFill>
                <a:schemeClr val="tx1"/>
              </a:solidFill>
            </a:endParaRPr>
          </a:p>
        </p:txBody>
      </p:sp>
      <p:sp>
        <p:nvSpPr>
          <p:cNvPr id="3" name="Rectangle 2">
            <a:extLst>
              <a:ext uri="{FF2B5EF4-FFF2-40B4-BE49-F238E27FC236}">
                <a16:creationId xmlns:a16="http://schemas.microsoft.com/office/drawing/2014/main" id="{CBB043E5-F5A6-4CF5-994F-49B6D84B91C0}"/>
              </a:ext>
            </a:extLst>
          </p:cNvPr>
          <p:cNvSpPr/>
          <p:nvPr/>
        </p:nvSpPr>
        <p:spPr>
          <a:xfrm>
            <a:off x="10080812" y="6320118"/>
            <a:ext cx="1281953" cy="4303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chemeClr val="bg1"/>
                </a:solidFill>
              </a:ln>
              <a:solidFill>
                <a:schemeClr val="bg1"/>
              </a:solidFill>
            </a:endParaRPr>
          </a:p>
        </p:txBody>
      </p:sp>
      <p:pic>
        <p:nvPicPr>
          <p:cNvPr id="10" name="Picture 9">
            <a:extLst>
              <a:ext uri="{FF2B5EF4-FFF2-40B4-BE49-F238E27FC236}">
                <a16:creationId xmlns:a16="http://schemas.microsoft.com/office/drawing/2014/main" id="{C0C410DC-D5D3-4D51-B36B-3F95B324AE91}"/>
              </a:ext>
            </a:extLst>
          </p:cNvPr>
          <p:cNvPicPr>
            <a:picLocks noChangeAspect="1"/>
          </p:cNvPicPr>
          <p:nvPr/>
        </p:nvPicPr>
        <p:blipFill>
          <a:blip r:embed="rId2"/>
          <a:stretch>
            <a:fillRect/>
          </a:stretch>
        </p:blipFill>
        <p:spPr>
          <a:xfrm>
            <a:off x="466080" y="3602971"/>
            <a:ext cx="8105775" cy="1400175"/>
          </a:xfrm>
          <a:prstGeom prst="rect">
            <a:avLst/>
          </a:prstGeom>
        </p:spPr>
      </p:pic>
    </p:spTree>
    <p:extLst>
      <p:ext uri="{BB962C8B-B14F-4D97-AF65-F5344CB8AC3E}">
        <p14:creationId xmlns:p14="http://schemas.microsoft.com/office/powerpoint/2010/main" val="35136865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466080" y="489123"/>
            <a:ext cx="7759038" cy="432000"/>
          </a:xfrm>
        </p:spPr>
        <p:txBody>
          <a:bodyPr/>
          <a:lstStyle/>
          <a:p>
            <a:pPr algn="l"/>
            <a:r>
              <a:rPr lang="en-US" dirty="0"/>
              <a:t>Three main themes of </a:t>
            </a:r>
            <a:r>
              <a:rPr lang="en-US" dirty="0" err="1"/>
              <a:t>rl</a:t>
            </a:r>
            <a:endParaRPr lang="en-US" dirty="0"/>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66080" y="1113864"/>
            <a:ext cx="9163607" cy="5287886"/>
          </a:xfrm>
        </p:spPr>
        <p:txBody>
          <a:bodyPr/>
          <a:lstStyle/>
          <a:p>
            <a:pPr marL="0" indent="0">
              <a:buNone/>
            </a:pPr>
            <a:r>
              <a:rPr lang="en-ZA" sz="2800" dirty="0">
                <a:solidFill>
                  <a:schemeClr val="tx1"/>
                </a:solidFill>
              </a:rPr>
              <a:t>Every new model of RL seeks to improve three areas:</a:t>
            </a:r>
          </a:p>
          <a:p>
            <a:r>
              <a:rPr lang="en-ZA" dirty="0">
                <a:solidFill>
                  <a:schemeClr val="tx1"/>
                </a:solidFill>
              </a:rPr>
              <a:t>Exploration/ Exploitation(Greedy).</a:t>
            </a:r>
          </a:p>
          <a:p>
            <a:r>
              <a:rPr lang="en-ZA" dirty="0">
                <a:solidFill>
                  <a:schemeClr val="tx1"/>
                </a:solidFill>
              </a:rPr>
              <a:t>The way the agent creates goals and how it learns from it.</a:t>
            </a:r>
          </a:p>
          <a:p>
            <a:r>
              <a:rPr lang="en-ZA" dirty="0">
                <a:solidFill>
                  <a:schemeClr val="tx1"/>
                </a:solidFill>
              </a:rPr>
              <a:t>The computation speed until convergence and the accuracy of results.</a:t>
            </a:r>
            <a:endParaRPr lang="en-ZA" sz="2000" dirty="0">
              <a:solidFill>
                <a:schemeClr val="tx1"/>
              </a:solidFill>
            </a:endParaRPr>
          </a:p>
          <a:p>
            <a:pPr marL="0" indent="0">
              <a:buNone/>
            </a:pPr>
            <a:r>
              <a:rPr lang="en-ZA" sz="2800" dirty="0">
                <a:solidFill>
                  <a:schemeClr val="tx1"/>
                </a:solidFill>
              </a:rPr>
              <a:t>Exploration vs Greed</a:t>
            </a:r>
          </a:p>
          <a:p>
            <a:r>
              <a:rPr lang="en-ZA" dirty="0">
                <a:solidFill>
                  <a:schemeClr val="tx1"/>
                </a:solidFill>
              </a:rPr>
              <a:t>Greedy: The agent only considers the immediate best reward</a:t>
            </a:r>
          </a:p>
          <a:p>
            <a:r>
              <a:rPr lang="en-ZA" dirty="0">
                <a:solidFill>
                  <a:schemeClr val="tx1"/>
                </a:solidFill>
              </a:rPr>
              <a:t>Epsilon Greedy: The agent considers the best reward most of the time and a random reward ε</a:t>
            </a:r>
            <a:r>
              <a:rPr lang="en-ZA" i="1" dirty="0">
                <a:solidFill>
                  <a:schemeClr val="tx1"/>
                </a:solidFill>
              </a:rPr>
              <a:t> </a:t>
            </a:r>
            <a:r>
              <a:rPr lang="en-ZA" dirty="0">
                <a:solidFill>
                  <a:schemeClr val="tx1"/>
                </a:solidFill>
              </a:rPr>
              <a:t>times</a:t>
            </a:r>
          </a:p>
          <a:p>
            <a:pPr lvl="1">
              <a:buFont typeface="Wingdings" panose="05000000000000000000" pitchFamily="2" charset="2"/>
              <a:buChar char="§"/>
            </a:pPr>
            <a:r>
              <a:rPr lang="en-ZA" dirty="0">
                <a:solidFill>
                  <a:schemeClr val="tx1"/>
                </a:solidFill>
              </a:rPr>
              <a:t>Stationary epsilon: The value never changes. Usually .1 - .3 range with .2 being a </a:t>
            </a:r>
            <a:r>
              <a:rPr lang="en-ZA" dirty="0" err="1">
                <a:solidFill>
                  <a:schemeClr val="tx1"/>
                </a:solidFill>
              </a:rPr>
              <a:t>goto</a:t>
            </a:r>
            <a:r>
              <a:rPr lang="en-ZA" dirty="0">
                <a:solidFill>
                  <a:schemeClr val="tx1"/>
                </a:solidFill>
              </a:rPr>
              <a:t>.</a:t>
            </a:r>
          </a:p>
          <a:p>
            <a:pPr lvl="1">
              <a:buFont typeface="Wingdings" panose="05000000000000000000" pitchFamily="2" charset="2"/>
              <a:buChar char="§"/>
            </a:pPr>
            <a:r>
              <a:rPr lang="en-ZA" dirty="0">
                <a:solidFill>
                  <a:schemeClr val="tx1"/>
                </a:solidFill>
              </a:rPr>
              <a:t>Epsilon Decay: The value starts high then decays per time step to a min number. .99 to .1</a:t>
            </a:r>
          </a:p>
          <a:p>
            <a:r>
              <a:rPr lang="en-ZA" dirty="0">
                <a:solidFill>
                  <a:schemeClr val="tx1"/>
                </a:solidFill>
              </a:rPr>
              <a:t>Optimistic: Set a very high starting value or </a:t>
            </a:r>
            <a:r>
              <a:rPr lang="en-ZA" i="1" dirty="0">
                <a:solidFill>
                  <a:schemeClr val="tx1"/>
                </a:solidFill>
              </a:rPr>
              <a:t>bias</a:t>
            </a:r>
            <a:r>
              <a:rPr lang="en-ZA" dirty="0">
                <a:solidFill>
                  <a:schemeClr val="tx1"/>
                </a:solidFill>
              </a:rPr>
              <a:t> which makes the agent only go after rewards higher then the starting bias.</a:t>
            </a:r>
          </a:p>
          <a:p>
            <a:r>
              <a:rPr lang="en-ZA" dirty="0">
                <a:solidFill>
                  <a:schemeClr val="tx1"/>
                </a:solidFill>
              </a:rPr>
              <a:t>Upper Confidence Bounds: A policy selects actions repeatedly until it understands the potential and optimal paths better. Actions with lower value estimates or that have been selected often will be picked less frequently over time.</a:t>
            </a:r>
          </a:p>
        </p:txBody>
      </p:sp>
      <p:sp>
        <p:nvSpPr>
          <p:cNvPr id="3" name="Rectangle 2">
            <a:extLst>
              <a:ext uri="{FF2B5EF4-FFF2-40B4-BE49-F238E27FC236}">
                <a16:creationId xmlns:a16="http://schemas.microsoft.com/office/drawing/2014/main" id="{CBB043E5-F5A6-4CF5-994F-49B6D84B91C0}"/>
              </a:ext>
            </a:extLst>
          </p:cNvPr>
          <p:cNvSpPr/>
          <p:nvPr/>
        </p:nvSpPr>
        <p:spPr>
          <a:xfrm>
            <a:off x="10080812" y="6320118"/>
            <a:ext cx="1281953" cy="4303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chemeClr val="bg1"/>
                </a:solidFill>
              </a:ln>
              <a:solidFill>
                <a:schemeClr val="bg1"/>
              </a:solidFill>
            </a:endParaRPr>
          </a:p>
        </p:txBody>
      </p:sp>
    </p:spTree>
    <p:extLst>
      <p:ext uri="{BB962C8B-B14F-4D97-AF65-F5344CB8AC3E}">
        <p14:creationId xmlns:p14="http://schemas.microsoft.com/office/powerpoint/2010/main" val="12070969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466080" y="489123"/>
            <a:ext cx="7759038" cy="432000"/>
          </a:xfrm>
        </p:spPr>
        <p:txBody>
          <a:bodyPr/>
          <a:lstStyle/>
          <a:p>
            <a:pPr algn="l"/>
            <a:r>
              <a:rPr lang="en-US" dirty="0"/>
              <a:t>Our model</a:t>
            </a:r>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66080" y="1113864"/>
            <a:ext cx="9163607" cy="5287886"/>
          </a:xfrm>
        </p:spPr>
        <p:txBody>
          <a:bodyPr/>
          <a:lstStyle/>
          <a:p>
            <a:pPr marL="0" indent="0">
              <a:buNone/>
            </a:pPr>
            <a:r>
              <a:rPr lang="en-ZA" sz="2800" dirty="0">
                <a:solidFill>
                  <a:schemeClr val="tx1"/>
                </a:solidFill>
              </a:rPr>
              <a:t>Our model:</a:t>
            </a:r>
          </a:p>
          <a:p>
            <a:r>
              <a:rPr lang="en-ZA" dirty="0">
                <a:solidFill>
                  <a:schemeClr val="tx1"/>
                </a:solidFill>
              </a:rPr>
              <a:t>Uses a Residual Neural Network that has Convolutional Layers to it that help classify the game states.</a:t>
            </a:r>
          </a:p>
          <a:p>
            <a:r>
              <a:rPr lang="en-ZA" dirty="0">
                <a:solidFill>
                  <a:schemeClr val="tx1"/>
                </a:solidFill>
              </a:rPr>
              <a:t>Uses a Epsilon Greedy model that has the first 10 games 100% epsilon and the rest of the games at 20% epsilon. This fills the memory of the model quickly and makes it more creative in the future.</a:t>
            </a:r>
          </a:p>
          <a:p>
            <a:r>
              <a:rPr lang="en-ZA" dirty="0">
                <a:solidFill>
                  <a:schemeClr val="tx1"/>
                </a:solidFill>
              </a:rPr>
              <a:t>Uses each turn of the game as the states in which it takes action on. The agent is only rewarded at the end of each game with a win = +2, a loss = -1, and a draw = -.1 to incentivise the agent to win as much as possible and to avoid drawing. This makes our agents never happy unless they are crushing their opponents and will inspire creativity in their actions to try to win.</a:t>
            </a:r>
          </a:p>
          <a:p>
            <a:r>
              <a:rPr lang="en-ZA" dirty="0">
                <a:solidFill>
                  <a:schemeClr val="tx1"/>
                </a:solidFill>
              </a:rPr>
              <a:t>Uses a Monte Carlo Tree Search along with its policy head to make decisions on what action to take. They both make predictions on the value of each action and are both updated based on which one was closer to the actual value of the action.</a:t>
            </a:r>
          </a:p>
          <a:p>
            <a:r>
              <a:rPr lang="en-ZA" dirty="0">
                <a:solidFill>
                  <a:schemeClr val="tx1"/>
                </a:solidFill>
              </a:rPr>
              <a:t>Uses no prior knowledge of the game. It only knows the rules and what actions are available to it at any given state. Everything else is learned behaviour and knowledge.</a:t>
            </a:r>
          </a:p>
        </p:txBody>
      </p:sp>
      <p:sp>
        <p:nvSpPr>
          <p:cNvPr id="3" name="Rectangle 2">
            <a:extLst>
              <a:ext uri="{FF2B5EF4-FFF2-40B4-BE49-F238E27FC236}">
                <a16:creationId xmlns:a16="http://schemas.microsoft.com/office/drawing/2014/main" id="{CBB043E5-F5A6-4CF5-994F-49B6D84B91C0}"/>
              </a:ext>
            </a:extLst>
          </p:cNvPr>
          <p:cNvSpPr/>
          <p:nvPr/>
        </p:nvSpPr>
        <p:spPr>
          <a:xfrm>
            <a:off x="10080812" y="6320118"/>
            <a:ext cx="1281953" cy="4303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chemeClr val="bg1"/>
                </a:solidFill>
              </a:ln>
              <a:solidFill>
                <a:schemeClr val="bg1"/>
              </a:solidFill>
            </a:endParaRPr>
          </a:p>
        </p:txBody>
      </p:sp>
    </p:spTree>
    <p:extLst>
      <p:ext uri="{BB962C8B-B14F-4D97-AF65-F5344CB8AC3E}">
        <p14:creationId xmlns:p14="http://schemas.microsoft.com/office/powerpoint/2010/main" val="19843024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466080" y="489123"/>
            <a:ext cx="7759038" cy="432000"/>
          </a:xfrm>
        </p:spPr>
        <p:txBody>
          <a:bodyPr/>
          <a:lstStyle/>
          <a:p>
            <a:pPr algn="l"/>
            <a:r>
              <a:rPr lang="en-US" dirty="0"/>
              <a:t>Results of training</a:t>
            </a:r>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66080" y="1113864"/>
            <a:ext cx="9163607" cy="5287886"/>
          </a:xfrm>
        </p:spPr>
        <p:txBody>
          <a:bodyPr/>
          <a:lstStyle/>
          <a:p>
            <a:pPr marL="0" indent="0">
              <a:buNone/>
            </a:pPr>
            <a:r>
              <a:rPr lang="en-ZA" sz="2800" dirty="0">
                <a:solidFill>
                  <a:schemeClr val="tx1"/>
                </a:solidFill>
              </a:rPr>
              <a:t>Our agent trained on: Tic Tac Toe, Connect 4 and </a:t>
            </a:r>
            <a:r>
              <a:rPr lang="en-ZA" sz="2800" dirty="0" err="1">
                <a:solidFill>
                  <a:schemeClr val="tx1"/>
                </a:solidFill>
              </a:rPr>
              <a:t>MetaSquares</a:t>
            </a:r>
            <a:r>
              <a:rPr lang="en-ZA" sz="2800" dirty="0">
                <a:solidFill>
                  <a:schemeClr val="tx1"/>
                </a:solidFill>
              </a:rPr>
              <a:t>. Using a GTX 1080 Graphics Card</a:t>
            </a:r>
          </a:p>
          <a:p>
            <a:r>
              <a:rPr lang="en-ZA" dirty="0">
                <a:solidFill>
                  <a:schemeClr val="tx1"/>
                </a:solidFill>
              </a:rPr>
              <a:t>On the Tic Tac Toe game the agent was trained in 4 hours and had already ‘perfected’ the game. The players would always tie which is the solved state of Tic Tac Toe. They only took about 2 hours to get above ‘human’ level play. But considering that ‘human level’ in this sense is around a middle schooler that’s not that great of a feat.</a:t>
            </a:r>
          </a:p>
          <a:p>
            <a:r>
              <a:rPr lang="en-ZA" dirty="0">
                <a:solidFill>
                  <a:schemeClr val="tx1"/>
                </a:solidFill>
              </a:rPr>
              <a:t>On the Connect 4 game the agent was trained in 16 hours. It perfected the game in around 26 hours. It was already above human level play at the 16 hour mark but had not solved the game until much later. The solved state of connect 4 is player 1 wins every time. This is a good sign though as we could use this technology to solve every type of game including real world ‘games’ such as driving, flying, cooking etc.</a:t>
            </a:r>
          </a:p>
          <a:p>
            <a:r>
              <a:rPr lang="en-ZA" dirty="0">
                <a:solidFill>
                  <a:schemeClr val="tx1"/>
                </a:solidFill>
              </a:rPr>
              <a:t>On the </a:t>
            </a:r>
            <a:r>
              <a:rPr lang="en-ZA" dirty="0" err="1">
                <a:solidFill>
                  <a:schemeClr val="tx1"/>
                </a:solidFill>
              </a:rPr>
              <a:t>MetaSquares</a:t>
            </a:r>
            <a:r>
              <a:rPr lang="en-ZA" dirty="0">
                <a:solidFill>
                  <a:schemeClr val="tx1"/>
                </a:solidFill>
              </a:rPr>
              <a:t> game the agent took over 36 hours to train and it was barely above human level! I can’t imagine how long it would take to solve the game as I gave up early on training it. Maybe we aren’t close enough to solve driving with this unless you use something stronger then a single GTX 1080!</a:t>
            </a:r>
          </a:p>
        </p:txBody>
      </p:sp>
      <p:sp>
        <p:nvSpPr>
          <p:cNvPr id="3" name="Rectangle 2">
            <a:extLst>
              <a:ext uri="{FF2B5EF4-FFF2-40B4-BE49-F238E27FC236}">
                <a16:creationId xmlns:a16="http://schemas.microsoft.com/office/drawing/2014/main" id="{CBB043E5-F5A6-4CF5-994F-49B6D84B91C0}"/>
              </a:ext>
            </a:extLst>
          </p:cNvPr>
          <p:cNvSpPr/>
          <p:nvPr/>
        </p:nvSpPr>
        <p:spPr>
          <a:xfrm>
            <a:off x="10080812" y="6320118"/>
            <a:ext cx="1281953" cy="4303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chemeClr val="bg1"/>
                </a:solidFill>
              </a:ln>
              <a:solidFill>
                <a:schemeClr val="bg1"/>
              </a:solidFill>
            </a:endParaRPr>
          </a:p>
        </p:txBody>
      </p:sp>
    </p:spTree>
    <p:extLst>
      <p:ext uri="{BB962C8B-B14F-4D97-AF65-F5344CB8AC3E}">
        <p14:creationId xmlns:p14="http://schemas.microsoft.com/office/powerpoint/2010/main" val="39073894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466080" y="489123"/>
            <a:ext cx="7759038" cy="432000"/>
          </a:xfrm>
        </p:spPr>
        <p:txBody>
          <a:bodyPr/>
          <a:lstStyle/>
          <a:p>
            <a:pPr algn="l"/>
            <a:r>
              <a:rPr lang="en-US" dirty="0"/>
              <a:t>Results of testing</a:t>
            </a:r>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66080" y="1113864"/>
            <a:ext cx="9163607" cy="5287886"/>
          </a:xfrm>
        </p:spPr>
        <p:txBody>
          <a:bodyPr/>
          <a:lstStyle/>
          <a:p>
            <a:pPr marL="0" indent="0">
              <a:buNone/>
            </a:pPr>
            <a:r>
              <a:rPr lang="en-ZA" sz="2800" dirty="0">
                <a:solidFill>
                  <a:schemeClr val="tx1"/>
                </a:solidFill>
              </a:rPr>
              <a:t>We created several versions of each model to compare how scale and Q-depth effected learning speed and strength.</a:t>
            </a:r>
          </a:p>
          <a:p>
            <a:r>
              <a:rPr lang="en-ZA" dirty="0">
                <a:solidFill>
                  <a:schemeClr val="tx1"/>
                </a:solidFill>
              </a:rPr>
              <a:t>The low Q-depth Models did not even learn how to play the games most of the time and got stuck in a local maxima of winning after the minimum number of moves and deciding the winner based off of how many times each player went first! So we see that the size of the brain being used is VERY important!</a:t>
            </a:r>
          </a:p>
          <a:p>
            <a:r>
              <a:rPr lang="en-ZA" dirty="0">
                <a:solidFill>
                  <a:schemeClr val="tx1"/>
                </a:solidFill>
              </a:rPr>
              <a:t>The large scale and high Q-depth models beat our standard benchmarks very convincingly but at the same time they took almost twice as long to train to reach the same point. This might not be an issue for large corporations like google but for us independent researchers this was a nightmare.</a:t>
            </a:r>
          </a:p>
          <a:p>
            <a:r>
              <a:rPr lang="en-ZA" dirty="0">
                <a:solidFill>
                  <a:schemeClr val="tx1"/>
                </a:solidFill>
              </a:rPr>
              <a:t>The overall value of increasing Q-depth, Memory, Epochs and Scale can not be overstated though! If you want to make a better model you just increase these things. Easy.</a:t>
            </a:r>
          </a:p>
          <a:p>
            <a:r>
              <a:rPr lang="en-ZA" dirty="0">
                <a:solidFill>
                  <a:schemeClr val="tx1"/>
                </a:solidFill>
              </a:rPr>
              <a:t>When comparing the models on new games the agents from the less complex games could not do anything on the more complex games. The weights and knowledge from learning just did not transfer well enough. We might be able to come up with a better transfer learning solution in the future and I hope so!</a:t>
            </a:r>
          </a:p>
        </p:txBody>
      </p:sp>
      <p:sp>
        <p:nvSpPr>
          <p:cNvPr id="3" name="Rectangle 2">
            <a:extLst>
              <a:ext uri="{FF2B5EF4-FFF2-40B4-BE49-F238E27FC236}">
                <a16:creationId xmlns:a16="http://schemas.microsoft.com/office/drawing/2014/main" id="{CBB043E5-F5A6-4CF5-994F-49B6D84B91C0}"/>
              </a:ext>
            </a:extLst>
          </p:cNvPr>
          <p:cNvSpPr/>
          <p:nvPr/>
        </p:nvSpPr>
        <p:spPr>
          <a:xfrm>
            <a:off x="10080812" y="6320118"/>
            <a:ext cx="1281953" cy="4303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chemeClr val="bg1"/>
                </a:solidFill>
              </a:ln>
              <a:solidFill>
                <a:schemeClr val="bg1"/>
              </a:solidFill>
            </a:endParaRPr>
          </a:p>
        </p:txBody>
      </p:sp>
    </p:spTree>
    <p:extLst>
      <p:ext uri="{BB962C8B-B14F-4D97-AF65-F5344CB8AC3E}">
        <p14:creationId xmlns:p14="http://schemas.microsoft.com/office/powerpoint/2010/main" val="34036261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466080" y="489123"/>
            <a:ext cx="7759038" cy="432000"/>
          </a:xfrm>
        </p:spPr>
        <p:txBody>
          <a:bodyPr/>
          <a:lstStyle/>
          <a:p>
            <a:pPr algn="l"/>
            <a:r>
              <a:rPr lang="en-US" dirty="0"/>
              <a:t>Final Thoughts</a:t>
            </a:r>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66080" y="1113864"/>
            <a:ext cx="9163607" cy="5287886"/>
          </a:xfrm>
        </p:spPr>
        <p:txBody>
          <a:bodyPr/>
          <a:lstStyle/>
          <a:p>
            <a:pPr marL="0" indent="0">
              <a:buNone/>
            </a:pPr>
            <a:r>
              <a:rPr lang="en-ZA" sz="2400" dirty="0">
                <a:solidFill>
                  <a:schemeClr val="tx1"/>
                </a:solidFill>
              </a:rPr>
              <a:t>I started this project because of Alpha Zero and the amazing work from Google’s DeepMind. They inspired me to try and do it myself and it worked! The future of AI and game development will forever be changed because of this technology and all the great creators working on projects like this one. I hope to be a cog in the wheel of innovation as we create the future!</a:t>
            </a:r>
          </a:p>
          <a:p>
            <a:pPr marL="0" indent="0">
              <a:buNone/>
            </a:pPr>
            <a:endParaRPr lang="en-ZA" sz="2400" dirty="0">
              <a:solidFill>
                <a:schemeClr val="tx1"/>
              </a:solidFill>
            </a:endParaRPr>
          </a:p>
          <a:p>
            <a:pPr marL="0" indent="0">
              <a:buNone/>
            </a:pPr>
            <a:r>
              <a:rPr lang="en-ZA" sz="2400" dirty="0">
                <a:solidFill>
                  <a:schemeClr val="tx1"/>
                </a:solidFill>
              </a:rPr>
              <a:t>Deep Reinforcement Learning will continue growing and evolving to the point that every problem in life will be solved with it in some way. I am confident that RL and bootstrapped models will pave a way for new technology that will dwarf what we currently have available to us in the soon to be future. Models that can learn by themselves any task will become real and available to us to help us with every task we have. I can’t wait to live in that future and hopefully I will help build it.</a:t>
            </a:r>
          </a:p>
        </p:txBody>
      </p:sp>
      <p:sp>
        <p:nvSpPr>
          <p:cNvPr id="3" name="Rectangle 2">
            <a:extLst>
              <a:ext uri="{FF2B5EF4-FFF2-40B4-BE49-F238E27FC236}">
                <a16:creationId xmlns:a16="http://schemas.microsoft.com/office/drawing/2014/main" id="{CBB043E5-F5A6-4CF5-994F-49B6D84B91C0}"/>
              </a:ext>
            </a:extLst>
          </p:cNvPr>
          <p:cNvSpPr/>
          <p:nvPr/>
        </p:nvSpPr>
        <p:spPr>
          <a:xfrm>
            <a:off x="10080812" y="6320118"/>
            <a:ext cx="1281953" cy="4303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chemeClr val="bg1"/>
                </a:solidFill>
              </a:ln>
              <a:solidFill>
                <a:schemeClr val="bg1"/>
              </a:solidFill>
            </a:endParaRPr>
          </a:p>
        </p:txBody>
      </p:sp>
    </p:spTree>
    <p:extLst>
      <p:ext uri="{BB962C8B-B14F-4D97-AF65-F5344CB8AC3E}">
        <p14:creationId xmlns:p14="http://schemas.microsoft.com/office/powerpoint/2010/main" val="20499763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F11A6B65-5A20-4F4D-ACBB-ED50132D4571}"/>
              </a:ext>
            </a:extLst>
          </p:cNvPr>
          <p:cNvSpPr>
            <a:spLocks noGrp="1"/>
          </p:cNvSpPr>
          <p:nvPr>
            <p:ph type="ctrTitle"/>
          </p:nvPr>
        </p:nvSpPr>
        <p:spPr>
          <a:xfrm>
            <a:off x="2105087" y="1759779"/>
            <a:ext cx="6798250" cy="1674470"/>
          </a:xfrm>
        </p:spPr>
        <p:txBody>
          <a:bodyPr/>
          <a:lstStyle/>
          <a:p>
            <a:r>
              <a:rPr lang="en-ZA" sz="7200" dirty="0"/>
              <a:t>THANK YOU</a:t>
            </a:r>
          </a:p>
        </p:txBody>
      </p:sp>
      <p:sp>
        <p:nvSpPr>
          <p:cNvPr id="4" name="Text Placeholder 3">
            <a:extLst>
              <a:ext uri="{FF2B5EF4-FFF2-40B4-BE49-F238E27FC236}">
                <a16:creationId xmlns:a16="http://schemas.microsoft.com/office/drawing/2014/main" id="{60828E04-9C2A-4859-8050-C2DF67A249CB}"/>
              </a:ext>
            </a:extLst>
          </p:cNvPr>
          <p:cNvSpPr>
            <a:spLocks noGrp="1"/>
          </p:cNvSpPr>
          <p:nvPr>
            <p:ph type="body" sz="quarter" idx="15"/>
          </p:nvPr>
        </p:nvSpPr>
        <p:spPr>
          <a:xfrm>
            <a:off x="2105088" y="3741610"/>
            <a:ext cx="3329850" cy="382887"/>
          </a:xfrm>
        </p:spPr>
        <p:txBody>
          <a:bodyPr/>
          <a:lstStyle/>
          <a:p>
            <a:r>
              <a:rPr lang="en-ZA" sz="3600" dirty="0"/>
              <a:t>Chris Harvey</a:t>
            </a:r>
          </a:p>
        </p:txBody>
      </p:sp>
      <p:pic>
        <p:nvPicPr>
          <p:cNvPr id="10" name="Graphic 9" descr="Smart Phone" title="Icon - Presenter Phone Number">
            <a:extLst>
              <a:ext uri="{FF2B5EF4-FFF2-40B4-BE49-F238E27FC236}">
                <a16:creationId xmlns:a16="http://schemas.microsoft.com/office/drawing/2014/main" id="{A29DE31C-E099-4579-BB03-675E0A40C5F2}"/>
              </a:ext>
            </a:extLst>
          </p:cNvPr>
          <p:cNvPicPr>
            <a:picLocks noChangeAspect="1"/>
          </p:cNvPicPr>
          <p:nvPr/>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5713777" y="3836688"/>
            <a:ext cx="218900" cy="218900"/>
          </a:xfrm>
          <a:prstGeom prst="rect">
            <a:avLst/>
          </a:prstGeom>
        </p:spPr>
      </p:pic>
      <p:sp>
        <p:nvSpPr>
          <p:cNvPr id="5" name="Text Placeholder 4">
            <a:extLst>
              <a:ext uri="{FF2B5EF4-FFF2-40B4-BE49-F238E27FC236}">
                <a16:creationId xmlns:a16="http://schemas.microsoft.com/office/drawing/2014/main" id="{11265965-2271-4C1C-BD0A-6F85F80FF9A6}"/>
              </a:ext>
            </a:extLst>
          </p:cNvPr>
          <p:cNvSpPr>
            <a:spLocks noGrp="1"/>
          </p:cNvSpPr>
          <p:nvPr>
            <p:ph type="body" sz="quarter" idx="16"/>
          </p:nvPr>
        </p:nvSpPr>
        <p:spPr>
          <a:xfrm>
            <a:off x="5992995" y="3856001"/>
            <a:ext cx="2910342" cy="238016"/>
          </a:xfrm>
        </p:spPr>
        <p:txBody>
          <a:bodyPr/>
          <a:lstStyle/>
          <a:p>
            <a:r>
              <a:rPr lang="en-ZA" sz="2000" dirty="0"/>
              <a:t>931 220 2250</a:t>
            </a:r>
          </a:p>
        </p:txBody>
      </p:sp>
      <p:pic>
        <p:nvPicPr>
          <p:cNvPr id="9" name="Graphic 8" descr="Envelope" title="Icon Presenter Email">
            <a:extLst>
              <a:ext uri="{FF2B5EF4-FFF2-40B4-BE49-F238E27FC236}">
                <a16:creationId xmlns:a16="http://schemas.microsoft.com/office/drawing/2014/main" id="{773C1382-ACE1-460F-A1B6-AB761A7D2E6B}"/>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5713777" y="4242506"/>
            <a:ext cx="218900" cy="218900"/>
          </a:xfrm>
          <a:prstGeom prst="rect">
            <a:avLst/>
          </a:prstGeom>
        </p:spPr>
      </p:pic>
      <p:sp>
        <p:nvSpPr>
          <p:cNvPr id="6" name="Text Placeholder 5">
            <a:extLst>
              <a:ext uri="{FF2B5EF4-FFF2-40B4-BE49-F238E27FC236}">
                <a16:creationId xmlns:a16="http://schemas.microsoft.com/office/drawing/2014/main" id="{50A3BCC3-A277-4C0B-9EBA-EB53990D8EBD}"/>
              </a:ext>
            </a:extLst>
          </p:cNvPr>
          <p:cNvSpPr>
            <a:spLocks noGrp="1"/>
          </p:cNvSpPr>
          <p:nvPr>
            <p:ph type="body" sz="quarter" idx="17"/>
          </p:nvPr>
        </p:nvSpPr>
        <p:spPr>
          <a:xfrm>
            <a:off x="5992995" y="4246574"/>
            <a:ext cx="2910342" cy="238016"/>
          </a:xfrm>
        </p:spPr>
        <p:txBody>
          <a:bodyPr/>
          <a:lstStyle/>
          <a:p>
            <a:r>
              <a:rPr lang="en-ZA" sz="1800" dirty="0"/>
              <a:t>chris.harvey0248@yahoo.com</a:t>
            </a:r>
          </a:p>
        </p:txBody>
      </p:sp>
    </p:spTree>
    <p:extLst>
      <p:ext uri="{BB962C8B-B14F-4D97-AF65-F5344CB8AC3E}">
        <p14:creationId xmlns:p14="http://schemas.microsoft.com/office/powerpoint/2010/main" val="41536783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466080" y="489123"/>
            <a:ext cx="9045473" cy="432000"/>
          </a:xfrm>
        </p:spPr>
        <p:txBody>
          <a:bodyPr/>
          <a:lstStyle/>
          <a:p>
            <a:pPr algn="l"/>
            <a:r>
              <a:rPr lang="en-ZA" dirty="0"/>
              <a:t>Additional learning</a:t>
            </a:r>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66080" y="1080991"/>
            <a:ext cx="9163607" cy="5287886"/>
          </a:xfrm>
        </p:spPr>
        <p:txBody>
          <a:bodyPr/>
          <a:lstStyle/>
          <a:p>
            <a:r>
              <a:rPr lang="en-US" sz="2000" dirty="0"/>
              <a:t>“Steps toward Artificial Intelligence” - Minsky</a:t>
            </a:r>
          </a:p>
          <a:p>
            <a:r>
              <a:rPr lang="en-US" sz="2000" dirty="0"/>
              <a:t>“Reinforcement Learning: An Introduction 2</a:t>
            </a:r>
            <a:r>
              <a:rPr lang="en-US" sz="2000" baseline="30000" dirty="0"/>
              <a:t>nd</a:t>
            </a:r>
            <a:r>
              <a:rPr lang="en-US" sz="2000" dirty="0"/>
              <a:t> Edition” - Sutton and </a:t>
            </a:r>
            <a:r>
              <a:rPr lang="en-US" sz="2000" dirty="0" err="1"/>
              <a:t>Barto</a:t>
            </a:r>
            <a:endParaRPr lang="en-US" sz="2000" dirty="0"/>
          </a:p>
          <a:p>
            <a:r>
              <a:rPr lang="en-US" sz="2000" dirty="0">
                <a:hlinkClick r:id="rId2"/>
              </a:rPr>
              <a:t>https://skymind.ai/wiki/deep-reinforcement-learning</a:t>
            </a:r>
            <a:endParaRPr lang="en-US" sz="2000" dirty="0"/>
          </a:p>
          <a:p>
            <a:r>
              <a:rPr lang="en-US" sz="2000" dirty="0"/>
              <a:t>‘Hindsight Experience Replay’ – </a:t>
            </a:r>
            <a:r>
              <a:rPr lang="en-US" sz="2000" dirty="0" err="1"/>
              <a:t>OpenAI</a:t>
            </a:r>
            <a:r>
              <a:rPr lang="en-US" sz="2000" dirty="0"/>
              <a:t>, </a:t>
            </a:r>
            <a:r>
              <a:rPr lang="en-US" sz="2000" dirty="0" err="1"/>
              <a:t>Andrychowicz</a:t>
            </a:r>
            <a:endParaRPr lang="en-US" sz="2000" dirty="0"/>
          </a:p>
          <a:p>
            <a:r>
              <a:rPr lang="en-US" sz="2000" dirty="0"/>
              <a:t>‘Deep Reinforcement Learning: Pong from Pixels’ -   </a:t>
            </a:r>
            <a:r>
              <a:rPr lang="en-US" sz="2000" dirty="0" err="1"/>
              <a:t>Karpathy</a:t>
            </a:r>
            <a:endParaRPr lang="en-US" sz="2000" dirty="0"/>
          </a:p>
          <a:p>
            <a:r>
              <a:rPr lang="en-US" sz="2000" dirty="0">
                <a:hlinkClick r:id="rId3"/>
              </a:rPr>
              <a:t>http://www0.cs.ucl.ac.uk/staff/d.silver/web/Teaching.html</a:t>
            </a:r>
            <a:endParaRPr lang="en-ZA" sz="2000" dirty="0">
              <a:solidFill>
                <a:schemeClr val="tx1"/>
              </a:solidFill>
            </a:endParaRPr>
          </a:p>
          <a:p>
            <a:r>
              <a:rPr lang="en-ZA" dirty="0">
                <a:solidFill>
                  <a:schemeClr val="tx1"/>
                </a:solidFill>
                <a:hlinkClick r:id="rId4"/>
              </a:rPr>
              <a:t>https://lilianweng.github.io/lil-log/2018/04/08/policy-gradient-algorithms.html</a:t>
            </a:r>
            <a:endParaRPr lang="en-ZA" dirty="0">
              <a:solidFill>
                <a:schemeClr val="tx1"/>
              </a:solidFill>
            </a:endParaRPr>
          </a:p>
          <a:p>
            <a:r>
              <a:rPr lang="en-ZA" dirty="0">
                <a:solidFill>
                  <a:schemeClr val="tx1"/>
                </a:solidFill>
                <a:hlinkClick r:id="rId5"/>
              </a:rPr>
              <a:t>https://robotacademy.net.au</a:t>
            </a:r>
            <a:endParaRPr lang="en-ZA" dirty="0">
              <a:solidFill>
                <a:schemeClr val="tx1"/>
              </a:solidFill>
            </a:endParaRPr>
          </a:p>
          <a:p>
            <a:r>
              <a:rPr lang="en-ZA" dirty="0">
                <a:solidFill>
                  <a:schemeClr val="tx1"/>
                </a:solidFill>
                <a:hlinkClick r:id="rId6"/>
              </a:rPr>
              <a:t>https://towardsdatascience.com/proximal-policy-optimization-ppo-with-sonic-the-hedgehog-2-and-3-c9c21dbed5e</a:t>
            </a:r>
            <a:endParaRPr lang="en-ZA" dirty="0">
              <a:solidFill>
                <a:schemeClr val="tx1"/>
              </a:solidFill>
            </a:endParaRPr>
          </a:p>
          <a:p>
            <a:r>
              <a:rPr lang="en-ZA" dirty="0">
                <a:solidFill>
                  <a:schemeClr val="tx1"/>
                </a:solidFill>
                <a:hlinkClick r:id="rId7"/>
              </a:rPr>
              <a:t>https://towardsdatascience.com/curiosity-driven-learning-made-easy-part-i-d3e5a2263359</a:t>
            </a:r>
            <a:endParaRPr lang="en-ZA" dirty="0">
              <a:solidFill>
                <a:schemeClr val="tx1"/>
              </a:solidFill>
            </a:endParaRPr>
          </a:p>
        </p:txBody>
      </p:sp>
      <p:sp>
        <p:nvSpPr>
          <p:cNvPr id="3" name="Rectangle 2">
            <a:extLst>
              <a:ext uri="{FF2B5EF4-FFF2-40B4-BE49-F238E27FC236}">
                <a16:creationId xmlns:a16="http://schemas.microsoft.com/office/drawing/2014/main" id="{CBB043E5-F5A6-4CF5-994F-49B6D84B91C0}"/>
              </a:ext>
            </a:extLst>
          </p:cNvPr>
          <p:cNvSpPr/>
          <p:nvPr/>
        </p:nvSpPr>
        <p:spPr>
          <a:xfrm>
            <a:off x="10080812" y="6320118"/>
            <a:ext cx="1281953" cy="4303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chemeClr val="bg1"/>
                </a:solidFill>
              </a:ln>
              <a:solidFill>
                <a:schemeClr val="bg1"/>
              </a:solidFill>
            </a:endParaRPr>
          </a:p>
        </p:txBody>
      </p:sp>
    </p:spTree>
    <p:extLst>
      <p:ext uri="{BB962C8B-B14F-4D97-AF65-F5344CB8AC3E}">
        <p14:creationId xmlns:p14="http://schemas.microsoft.com/office/powerpoint/2010/main" val="11232948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66080" y="1113864"/>
            <a:ext cx="9163607" cy="5287886"/>
          </a:xfrm>
        </p:spPr>
        <p:txBody>
          <a:bodyPr/>
          <a:lstStyle/>
          <a:p>
            <a:pPr marL="0" indent="0">
              <a:buNone/>
            </a:pPr>
            <a:endParaRPr lang="en-ZA" sz="2800" dirty="0">
              <a:solidFill>
                <a:schemeClr val="tx1"/>
              </a:solidFill>
            </a:endParaRPr>
          </a:p>
          <a:p>
            <a:pPr marL="0" indent="0">
              <a:buNone/>
            </a:pPr>
            <a:r>
              <a:rPr lang="en-ZA" sz="2800" dirty="0">
                <a:solidFill>
                  <a:schemeClr val="tx1"/>
                </a:solidFill>
              </a:rPr>
              <a:t>This presentation is adapted from a talk I gave on Deep Reinforcement Learning.</a:t>
            </a:r>
          </a:p>
          <a:p>
            <a:pPr marL="0" indent="0">
              <a:buNone/>
            </a:pPr>
            <a:r>
              <a:rPr lang="en-ZA" sz="2800" dirty="0">
                <a:solidFill>
                  <a:schemeClr val="tx1"/>
                </a:solidFill>
                <a:hlinkClick r:id="rId2"/>
              </a:rPr>
              <a:t>https://youtu.be/lLS4JxnB3c8?t=245</a:t>
            </a:r>
            <a:endParaRPr lang="en-ZA" sz="2800" dirty="0">
              <a:solidFill>
                <a:schemeClr val="tx1"/>
              </a:solidFill>
            </a:endParaRPr>
          </a:p>
          <a:p>
            <a:pPr marL="0" indent="0">
              <a:buNone/>
            </a:pPr>
            <a:endParaRPr lang="en-ZA" sz="2800" dirty="0">
              <a:solidFill>
                <a:schemeClr val="tx1"/>
              </a:solidFill>
            </a:endParaRPr>
          </a:p>
          <a:p>
            <a:pPr marL="0" indent="0">
              <a:buNone/>
            </a:pPr>
            <a:r>
              <a:rPr lang="en-ZA" sz="2800" dirty="0">
                <a:solidFill>
                  <a:schemeClr val="tx1"/>
                </a:solidFill>
              </a:rPr>
              <a:t>Feel Free to watch it :D</a:t>
            </a:r>
          </a:p>
          <a:p>
            <a:pPr marL="0" indent="0">
              <a:buNone/>
            </a:pPr>
            <a:endParaRPr lang="en-ZA" sz="2800" dirty="0">
              <a:solidFill>
                <a:schemeClr val="tx1"/>
              </a:solidFill>
            </a:endParaRPr>
          </a:p>
          <a:p>
            <a:pPr marL="0" indent="0">
              <a:buNone/>
            </a:pPr>
            <a:r>
              <a:rPr lang="en-ZA" sz="2800" dirty="0">
                <a:solidFill>
                  <a:schemeClr val="tx1"/>
                </a:solidFill>
              </a:rPr>
              <a:t>This presentation is on the use of DRL to learn to play board games from scratch.</a:t>
            </a:r>
          </a:p>
        </p:txBody>
      </p:sp>
      <p:sp>
        <p:nvSpPr>
          <p:cNvPr id="3" name="Rectangle 2">
            <a:extLst>
              <a:ext uri="{FF2B5EF4-FFF2-40B4-BE49-F238E27FC236}">
                <a16:creationId xmlns:a16="http://schemas.microsoft.com/office/drawing/2014/main" id="{CBB043E5-F5A6-4CF5-994F-49B6D84B91C0}"/>
              </a:ext>
            </a:extLst>
          </p:cNvPr>
          <p:cNvSpPr/>
          <p:nvPr/>
        </p:nvSpPr>
        <p:spPr>
          <a:xfrm>
            <a:off x="10080812" y="6320118"/>
            <a:ext cx="1281953" cy="4303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chemeClr val="bg1"/>
                </a:solidFill>
              </a:ln>
              <a:solidFill>
                <a:schemeClr val="bg1"/>
              </a:solidFill>
            </a:endParaRPr>
          </a:p>
        </p:txBody>
      </p:sp>
    </p:spTree>
    <p:extLst>
      <p:ext uri="{BB962C8B-B14F-4D97-AF65-F5344CB8AC3E}">
        <p14:creationId xmlns:p14="http://schemas.microsoft.com/office/powerpoint/2010/main" val="6375152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466080" y="489123"/>
            <a:ext cx="7893508" cy="432000"/>
          </a:xfrm>
        </p:spPr>
        <p:txBody>
          <a:bodyPr/>
          <a:lstStyle/>
          <a:p>
            <a:pPr algn="l"/>
            <a:r>
              <a:rPr lang="en-ZA" dirty="0"/>
              <a:t>What IS Reinforcement Learning?</a:t>
            </a:r>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66080" y="1080991"/>
            <a:ext cx="9163607" cy="5287886"/>
          </a:xfrm>
        </p:spPr>
        <p:txBody>
          <a:bodyPr/>
          <a:lstStyle/>
          <a:p>
            <a:pPr marL="0" indent="0">
              <a:buNone/>
            </a:pPr>
            <a:r>
              <a:rPr lang="en-ZA" sz="2800" dirty="0">
                <a:solidFill>
                  <a:schemeClr val="tx1"/>
                </a:solidFill>
              </a:rPr>
              <a:t>Reinforcement Learning is an</a:t>
            </a:r>
            <a:r>
              <a:rPr lang="en-ZA" sz="2800" i="1" u="sng" dirty="0">
                <a:solidFill>
                  <a:schemeClr val="tx1"/>
                </a:solidFill>
              </a:rPr>
              <a:t> Agent</a:t>
            </a:r>
            <a:r>
              <a:rPr lang="en-ZA" sz="2800" dirty="0">
                <a:solidFill>
                  <a:schemeClr val="tx1"/>
                </a:solidFill>
              </a:rPr>
              <a:t> with a </a:t>
            </a:r>
            <a:r>
              <a:rPr lang="en-ZA" sz="2800" i="1" u="sng" dirty="0">
                <a:solidFill>
                  <a:schemeClr val="tx1"/>
                </a:solidFill>
              </a:rPr>
              <a:t>Goal</a:t>
            </a:r>
            <a:r>
              <a:rPr lang="en-ZA" sz="2800" dirty="0">
                <a:solidFill>
                  <a:schemeClr val="tx1"/>
                </a:solidFill>
              </a:rPr>
              <a:t> </a:t>
            </a:r>
            <a:r>
              <a:rPr lang="en-ZA" sz="2800" i="1" u="sng" dirty="0">
                <a:solidFill>
                  <a:schemeClr val="tx1"/>
                </a:solidFill>
              </a:rPr>
              <a:t>Interacting</a:t>
            </a:r>
            <a:r>
              <a:rPr lang="en-ZA" sz="2800" dirty="0">
                <a:solidFill>
                  <a:schemeClr val="tx1"/>
                </a:solidFill>
              </a:rPr>
              <a:t> with an </a:t>
            </a:r>
            <a:r>
              <a:rPr lang="en-ZA" sz="2800" i="1" u="sng" dirty="0">
                <a:solidFill>
                  <a:schemeClr val="tx1"/>
                </a:solidFill>
              </a:rPr>
              <a:t>Environment</a:t>
            </a:r>
            <a:r>
              <a:rPr lang="en-ZA" sz="2800" dirty="0">
                <a:solidFill>
                  <a:schemeClr val="tx1"/>
                </a:solidFill>
              </a:rPr>
              <a:t> and </a:t>
            </a:r>
            <a:r>
              <a:rPr lang="en-ZA" sz="2800" i="1" u="sng" dirty="0">
                <a:solidFill>
                  <a:schemeClr val="tx1"/>
                </a:solidFill>
              </a:rPr>
              <a:t>Learning</a:t>
            </a:r>
            <a:r>
              <a:rPr lang="en-ZA" sz="2800" dirty="0">
                <a:solidFill>
                  <a:schemeClr val="tx1"/>
                </a:solidFill>
              </a:rPr>
              <a:t> from an </a:t>
            </a:r>
            <a:r>
              <a:rPr lang="en-ZA" sz="2800" i="1" u="sng" dirty="0">
                <a:solidFill>
                  <a:schemeClr val="tx1"/>
                </a:solidFill>
              </a:rPr>
              <a:t>Experience.</a:t>
            </a:r>
          </a:p>
          <a:p>
            <a:r>
              <a:rPr lang="en-ZA" sz="2000" dirty="0">
                <a:solidFill>
                  <a:schemeClr val="tx1"/>
                </a:solidFill>
              </a:rPr>
              <a:t>An Agent is a network with two functions: a value-function and a policy function.</a:t>
            </a:r>
            <a:br>
              <a:rPr lang="en-ZA" sz="2000" dirty="0">
                <a:solidFill>
                  <a:schemeClr val="tx1"/>
                </a:solidFill>
              </a:rPr>
            </a:br>
            <a:endParaRPr lang="en-ZA" sz="2000" dirty="0">
              <a:solidFill>
                <a:schemeClr val="tx1"/>
              </a:solidFill>
            </a:endParaRPr>
          </a:p>
          <a:p>
            <a:r>
              <a:rPr lang="en-ZA" sz="2000" dirty="0">
                <a:solidFill>
                  <a:schemeClr val="tx1"/>
                </a:solidFill>
              </a:rPr>
              <a:t>A Goal is what you or the agent decides it wants to do. It is shaped by rewards.</a:t>
            </a:r>
            <a:br>
              <a:rPr lang="en-ZA" sz="2000" dirty="0">
                <a:solidFill>
                  <a:schemeClr val="tx1"/>
                </a:solidFill>
              </a:rPr>
            </a:br>
            <a:endParaRPr lang="en-ZA" sz="2000" dirty="0">
              <a:solidFill>
                <a:schemeClr val="tx1"/>
              </a:solidFill>
            </a:endParaRPr>
          </a:p>
          <a:p>
            <a:r>
              <a:rPr lang="en-ZA" sz="2000" dirty="0">
                <a:solidFill>
                  <a:schemeClr val="tx1"/>
                </a:solidFill>
              </a:rPr>
              <a:t>Interacting means the agent taking Actions in the environment.</a:t>
            </a:r>
            <a:br>
              <a:rPr lang="en-ZA" sz="2000" dirty="0">
                <a:solidFill>
                  <a:schemeClr val="tx1"/>
                </a:solidFill>
              </a:rPr>
            </a:br>
            <a:endParaRPr lang="en-ZA" sz="2000" dirty="0">
              <a:solidFill>
                <a:schemeClr val="tx1"/>
              </a:solidFill>
            </a:endParaRPr>
          </a:p>
          <a:p>
            <a:r>
              <a:rPr lang="en-ZA" sz="2000" dirty="0">
                <a:solidFill>
                  <a:schemeClr val="tx1"/>
                </a:solidFill>
              </a:rPr>
              <a:t>The Environment is the world in which the agent lives and is able to interact with.</a:t>
            </a:r>
            <a:br>
              <a:rPr lang="en-ZA" sz="2000" dirty="0">
                <a:solidFill>
                  <a:schemeClr val="tx1"/>
                </a:solidFill>
              </a:rPr>
            </a:br>
            <a:endParaRPr lang="en-ZA" sz="2000" dirty="0">
              <a:solidFill>
                <a:schemeClr val="tx1"/>
              </a:solidFill>
            </a:endParaRPr>
          </a:p>
          <a:p>
            <a:r>
              <a:rPr lang="en-ZA" sz="2000" dirty="0">
                <a:solidFill>
                  <a:schemeClr val="tx1"/>
                </a:solidFill>
              </a:rPr>
              <a:t>Learning is the agent evaluating the rewards it earned and optimizing its value and policy functions to better achieve its goal.</a:t>
            </a:r>
            <a:br>
              <a:rPr lang="en-ZA" sz="2000" dirty="0">
                <a:solidFill>
                  <a:schemeClr val="tx1"/>
                </a:solidFill>
              </a:rPr>
            </a:br>
            <a:endParaRPr lang="en-ZA" sz="2000" dirty="0">
              <a:solidFill>
                <a:schemeClr val="tx1"/>
              </a:solidFill>
            </a:endParaRPr>
          </a:p>
          <a:p>
            <a:r>
              <a:rPr lang="en-ZA" sz="2000" dirty="0">
                <a:solidFill>
                  <a:schemeClr val="tx1"/>
                </a:solidFill>
              </a:rPr>
              <a:t>Experience is everything the agent has done and seen. Its memory.</a:t>
            </a:r>
          </a:p>
        </p:txBody>
      </p:sp>
      <p:sp>
        <p:nvSpPr>
          <p:cNvPr id="3" name="Rectangle 2">
            <a:extLst>
              <a:ext uri="{FF2B5EF4-FFF2-40B4-BE49-F238E27FC236}">
                <a16:creationId xmlns:a16="http://schemas.microsoft.com/office/drawing/2014/main" id="{CBB043E5-F5A6-4CF5-994F-49B6D84B91C0}"/>
              </a:ext>
            </a:extLst>
          </p:cNvPr>
          <p:cNvSpPr/>
          <p:nvPr/>
        </p:nvSpPr>
        <p:spPr>
          <a:xfrm>
            <a:off x="10080812" y="6320118"/>
            <a:ext cx="1281953" cy="4303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chemeClr val="bg1"/>
                </a:solidFill>
              </a:ln>
              <a:solidFill>
                <a:schemeClr val="bg1"/>
              </a:solidFill>
            </a:endParaRPr>
          </a:p>
        </p:txBody>
      </p:sp>
    </p:spTree>
    <p:extLst>
      <p:ext uri="{BB962C8B-B14F-4D97-AF65-F5344CB8AC3E}">
        <p14:creationId xmlns:p14="http://schemas.microsoft.com/office/powerpoint/2010/main" val="37249728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466080" y="430853"/>
            <a:ext cx="7893508" cy="432000"/>
          </a:xfrm>
        </p:spPr>
        <p:txBody>
          <a:bodyPr/>
          <a:lstStyle/>
          <a:p>
            <a:pPr algn="l"/>
            <a:r>
              <a:rPr lang="en-ZA" dirty="0"/>
              <a:t>notation</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66080" y="1076509"/>
                <a:ext cx="9163607" cy="5287886"/>
              </a:xfrm>
            </p:spPr>
            <p:txBody>
              <a:bodyPr/>
              <a:lstStyle/>
              <a:p>
                <a:pPr marL="0" indent="0">
                  <a:buNone/>
                </a:pPr>
                <a:r>
                  <a:rPr lang="en-ZA" i="1" dirty="0">
                    <a:solidFill>
                      <a:schemeClr val="tx1"/>
                    </a:solidFill>
                  </a:rPr>
                  <a:t>s, sₜ, s′ </a:t>
                </a:r>
                <a:r>
                  <a:rPr lang="en-ZA" dirty="0">
                    <a:solidFill>
                      <a:schemeClr val="tx1"/>
                    </a:solidFill>
                  </a:rPr>
                  <a:t>= States</a:t>
                </a:r>
              </a:p>
              <a:p>
                <a:pPr marL="0" indent="0">
                  <a:buNone/>
                </a:pPr>
                <a:r>
                  <a:rPr lang="en-ZA" i="1" dirty="0">
                    <a:solidFill>
                      <a:schemeClr val="tx1"/>
                    </a:solidFill>
                  </a:rPr>
                  <a:t>a</a:t>
                </a:r>
                <a:r>
                  <a:rPr lang="en-ZA" dirty="0">
                    <a:solidFill>
                      <a:schemeClr val="tx1"/>
                    </a:solidFill>
                  </a:rPr>
                  <a:t> = An action</a:t>
                </a:r>
              </a:p>
              <a:p>
                <a:pPr marL="0" indent="0">
                  <a:buNone/>
                </a:pPr>
                <a:r>
                  <a:rPr lang="en-ZA" i="1" dirty="0">
                    <a:solidFill>
                      <a:schemeClr val="tx1"/>
                    </a:solidFill>
                  </a:rPr>
                  <a:t>r</a:t>
                </a:r>
                <a:r>
                  <a:rPr lang="en-ZA" dirty="0">
                    <a:solidFill>
                      <a:schemeClr val="tx1"/>
                    </a:solidFill>
                  </a:rPr>
                  <a:t> = A reward</a:t>
                </a:r>
              </a:p>
              <a:p>
                <a:pPr marL="0" indent="0">
                  <a:buNone/>
                </a:pPr>
                <a:r>
                  <a:rPr lang="en-ZA" dirty="0">
                    <a:solidFill>
                      <a:schemeClr val="tx1"/>
                    </a:solidFill>
                  </a:rPr>
                  <a:t>S = Set of all nonterminal states; S⁺ is the same but includes the terminal states</a:t>
                </a:r>
              </a:p>
              <a:p>
                <a:pPr marL="0" indent="0">
                  <a:buNone/>
                </a:pPr>
                <a:r>
                  <a:rPr lang="en-ZA" dirty="0">
                    <a:solidFill>
                      <a:schemeClr val="tx1"/>
                    </a:solidFill>
                  </a:rPr>
                  <a:t>R = Set of all possible rewards</a:t>
                </a:r>
              </a:p>
              <a:p>
                <a:pPr marL="0" indent="0">
                  <a:buNone/>
                </a:pPr>
                <a:r>
                  <a:rPr lang="en-ZA" dirty="0">
                    <a:solidFill>
                      <a:schemeClr val="tx1"/>
                    </a:solidFill>
                  </a:rPr>
                  <a:t>A = Set of all available actions in state </a:t>
                </a:r>
                <a:r>
                  <a:rPr lang="en-ZA" i="1" dirty="0">
                    <a:solidFill>
                      <a:schemeClr val="tx1"/>
                    </a:solidFill>
                  </a:rPr>
                  <a:t>s</a:t>
                </a:r>
              </a:p>
              <a:p>
                <a:pPr marL="0" indent="0">
                  <a:buNone/>
                </a:pPr>
                <a:r>
                  <a:rPr lang="en-ZA" i="1" dirty="0">
                    <a:solidFill>
                      <a:schemeClr val="tx1"/>
                    </a:solidFill>
                  </a:rPr>
                  <a:t>t</a:t>
                </a:r>
                <a:r>
                  <a:rPr lang="en-ZA" dirty="0">
                    <a:solidFill>
                      <a:schemeClr val="tx1"/>
                    </a:solidFill>
                  </a:rPr>
                  <a:t> = Discrete time step</a:t>
                </a:r>
              </a:p>
              <a:p>
                <a:pPr marL="0" indent="0">
                  <a:buNone/>
                </a:pPr>
                <a:r>
                  <a:rPr lang="el-GR" dirty="0">
                    <a:solidFill>
                      <a:schemeClr val="tx1"/>
                    </a:solidFill>
                  </a:rPr>
                  <a:t>π</a:t>
                </a:r>
                <a:r>
                  <a:rPr lang="en-US" dirty="0">
                    <a:solidFill>
                      <a:schemeClr val="tx1"/>
                    </a:solidFill>
                  </a:rPr>
                  <a:t> = Policy</a:t>
                </a:r>
              </a:p>
              <a:p>
                <a:pPr marL="0" indent="0">
                  <a:buNone/>
                </a:pPr>
                <a14:m>
                  <m:oMath xmlns:m="http://schemas.openxmlformats.org/officeDocument/2006/math">
                    <m:sSub>
                      <m:sSubPr>
                        <m:ctrlPr>
                          <a:rPr lang="en-US" i="1" smtClean="0">
                            <a:solidFill>
                              <a:schemeClr val="tx1"/>
                            </a:solidFill>
                            <a:latin typeface="Cambria Math" panose="02040503050406030204" pitchFamily="18" charset="0"/>
                            <a:ea typeface="Cambria Math" panose="02040503050406030204" pitchFamily="18" charset="0"/>
                          </a:rPr>
                        </m:ctrlPr>
                      </m:sSubPr>
                      <m:e>
                        <m:r>
                          <a:rPr lang="en-US" b="0" i="1" smtClean="0">
                            <a:solidFill>
                              <a:schemeClr val="tx1"/>
                            </a:solidFill>
                            <a:latin typeface="Cambria Math" panose="02040503050406030204" pitchFamily="18" charset="0"/>
                            <a:ea typeface="Cambria Math" panose="02040503050406030204" pitchFamily="18" charset="0"/>
                          </a:rPr>
                          <m:t>𝑣</m:t>
                        </m:r>
                      </m:e>
                      <m:sub>
                        <m:r>
                          <a:rPr lang="en-US" i="1" smtClean="0">
                            <a:solidFill>
                              <a:schemeClr val="tx1"/>
                            </a:solidFill>
                            <a:latin typeface="Cambria Math" panose="02040503050406030204" pitchFamily="18" charset="0"/>
                            <a:ea typeface="Cambria Math" panose="02040503050406030204" pitchFamily="18" charset="0"/>
                          </a:rPr>
                          <m:t>𝜋</m:t>
                        </m:r>
                      </m:sub>
                    </m:sSub>
                  </m:oMath>
                </a14:m>
                <a:r>
                  <a:rPr lang="en-US" dirty="0">
                    <a:solidFill>
                      <a:schemeClr val="tx1"/>
                    </a:solidFill>
                  </a:rPr>
                  <a:t> = Value of state s under policy </a:t>
                </a:r>
                <a:r>
                  <a:rPr lang="el-GR" dirty="0">
                    <a:solidFill>
                      <a:schemeClr val="tx1"/>
                    </a:solidFill>
                  </a:rPr>
                  <a:t>π</a:t>
                </a:r>
                <a:endParaRPr lang="en-US" dirty="0">
                  <a:solidFill>
                    <a:schemeClr val="tx1"/>
                  </a:solidFill>
                </a:endParaRPr>
              </a:p>
              <a:p>
                <a:pPr marL="0" indent="0">
                  <a:buNone/>
                </a:pPr>
                <a14:m>
                  <m:oMath xmlns:m="http://schemas.openxmlformats.org/officeDocument/2006/math">
                    <m:sSub>
                      <m:sSubPr>
                        <m:ctrlPr>
                          <a:rPr lang="en-US"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𝑞</m:t>
                        </m:r>
                      </m:e>
                      <m:sub>
                        <m:r>
                          <a:rPr lang="en-US" i="1" smtClean="0">
                            <a:solidFill>
                              <a:schemeClr val="tx1"/>
                            </a:solidFill>
                            <a:latin typeface="Cambria Math" panose="02040503050406030204" pitchFamily="18" charset="0"/>
                            <a:ea typeface="Cambria Math" panose="02040503050406030204" pitchFamily="18" charset="0"/>
                          </a:rPr>
                          <m:t>𝜋</m:t>
                        </m:r>
                      </m:sub>
                    </m:sSub>
                  </m:oMath>
                </a14:m>
                <a:r>
                  <a:rPr lang="en-US" dirty="0">
                    <a:solidFill>
                      <a:schemeClr val="tx1"/>
                    </a:solidFill>
                  </a:rPr>
                  <a:t> = Value of taking action </a:t>
                </a:r>
                <a:r>
                  <a:rPr lang="en-US" i="1" dirty="0">
                    <a:solidFill>
                      <a:schemeClr val="tx1"/>
                    </a:solidFill>
                  </a:rPr>
                  <a:t>a </a:t>
                </a:r>
                <a:r>
                  <a:rPr lang="en-US" dirty="0">
                    <a:solidFill>
                      <a:schemeClr val="tx1"/>
                    </a:solidFill>
                  </a:rPr>
                  <a:t>at state </a:t>
                </a:r>
                <a:r>
                  <a:rPr lang="en-US" i="1" dirty="0">
                    <a:solidFill>
                      <a:schemeClr val="tx1"/>
                    </a:solidFill>
                  </a:rPr>
                  <a:t>s</a:t>
                </a:r>
                <a:r>
                  <a:rPr lang="en-US" dirty="0">
                    <a:solidFill>
                      <a:schemeClr val="tx1"/>
                    </a:solidFill>
                  </a:rPr>
                  <a:t> under policy </a:t>
                </a:r>
                <a:r>
                  <a:rPr lang="el-GR" dirty="0">
                    <a:solidFill>
                      <a:schemeClr val="tx1"/>
                    </a:solidFill>
                  </a:rPr>
                  <a:t>π</a:t>
                </a:r>
                <a:endParaRPr lang="en-US" dirty="0">
                  <a:solidFill>
                    <a:schemeClr val="tx1"/>
                  </a:solidFill>
                </a:endParaRPr>
              </a:p>
              <a:p>
                <a:pPr marL="0" indent="0">
                  <a:buNone/>
                </a:pPr>
                <a:r>
                  <a:rPr lang="el-GR" dirty="0">
                    <a:solidFill>
                      <a:schemeClr val="tx1"/>
                    </a:solidFill>
                  </a:rPr>
                  <a:t>λ</a:t>
                </a:r>
                <a:r>
                  <a:rPr lang="en-US" dirty="0">
                    <a:solidFill>
                      <a:schemeClr val="tx1"/>
                    </a:solidFill>
                  </a:rPr>
                  <a:t> = Discount Factor</a:t>
                </a:r>
              </a:p>
              <a:p>
                <a:pPr marL="0" indent="0">
                  <a:buNone/>
                </a:pPr>
                <a:r>
                  <a:rPr lang="el-GR" dirty="0">
                    <a:solidFill>
                      <a:schemeClr val="tx1"/>
                    </a:solidFill>
                  </a:rPr>
                  <a:t>α</a:t>
                </a:r>
                <a:r>
                  <a:rPr lang="en-US" dirty="0">
                    <a:solidFill>
                      <a:schemeClr val="tx1"/>
                    </a:solidFill>
                  </a:rPr>
                  <a:t> = Step-Size Parameter</a:t>
                </a:r>
              </a:p>
              <a:p>
                <a:pPr marL="0" indent="0">
                  <a:buNone/>
                </a:pPr>
                <a:endParaRPr lang="en-US" dirty="0">
                  <a:solidFill>
                    <a:schemeClr val="tx1"/>
                  </a:solidFill>
                </a:endParaRPr>
              </a:p>
              <a:p>
                <a:pPr marL="0" indent="0">
                  <a:buNone/>
                </a:pPr>
                <a:endParaRPr lang="en-ZA" dirty="0">
                  <a:solidFill>
                    <a:schemeClr val="tx1"/>
                  </a:solidFill>
                </a:endParaRPr>
              </a:p>
            </p:txBody>
          </p:sp>
        </mc:Choice>
        <mc:Fallback xmlns="">
          <p:sp>
            <p:nvSpPr>
              <p:cNvPr id="4" name="Content Placeholder 3">
                <a:extLst>
                  <a:ext uri="{FF2B5EF4-FFF2-40B4-BE49-F238E27FC236}">
                    <a16:creationId xmlns:a16="http://schemas.microsoft.com/office/drawing/2014/main" id="{D355C61F-C8F1-4977-8E1F-F16C0D9EA88C}"/>
                  </a:ext>
                </a:extLst>
              </p:cNvPr>
              <p:cNvSpPr>
                <a:spLocks noGrp="1" noRot="1" noChangeAspect="1" noMove="1" noResize="1" noEditPoints="1" noAdjustHandles="1" noChangeArrowheads="1" noChangeShapeType="1" noTextEdit="1"/>
              </p:cNvSpPr>
              <p:nvPr>
                <p:ph sz="half" idx="1"/>
              </p:nvPr>
            </p:nvSpPr>
            <p:spPr>
              <a:xfrm>
                <a:off x="466080" y="1076509"/>
                <a:ext cx="9163607" cy="5287886"/>
              </a:xfrm>
              <a:blipFill>
                <a:blip r:embed="rId2"/>
                <a:stretch>
                  <a:fillRect/>
                </a:stretch>
              </a:blipFill>
            </p:spPr>
            <p:txBody>
              <a:bodyPr/>
              <a:lstStyle/>
              <a:p>
                <a:r>
                  <a:rPr lang="en-US">
                    <a:noFill/>
                  </a:rPr>
                  <a:t> </a:t>
                </a:r>
              </a:p>
            </p:txBody>
          </p:sp>
        </mc:Fallback>
      </mc:AlternateContent>
      <p:sp>
        <p:nvSpPr>
          <p:cNvPr id="3" name="Rectangle 2">
            <a:extLst>
              <a:ext uri="{FF2B5EF4-FFF2-40B4-BE49-F238E27FC236}">
                <a16:creationId xmlns:a16="http://schemas.microsoft.com/office/drawing/2014/main" id="{CBB043E5-F5A6-4CF5-994F-49B6D84B91C0}"/>
              </a:ext>
            </a:extLst>
          </p:cNvPr>
          <p:cNvSpPr/>
          <p:nvPr/>
        </p:nvSpPr>
        <p:spPr>
          <a:xfrm>
            <a:off x="10080812" y="6320118"/>
            <a:ext cx="1281953" cy="4303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chemeClr val="bg1"/>
                </a:solidFill>
              </a:ln>
              <a:solidFill>
                <a:schemeClr val="bg1"/>
              </a:solidFill>
            </a:endParaRPr>
          </a:p>
        </p:txBody>
      </p:sp>
    </p:spTree>
    <p:extLst>
      <p:ext uri="{BB962C8B-B14F-4D97-AF65-F5344CB8AC3E}">
        <p14:creationId xmlns:p14="http://schemas.microsoft.com/office/powerpoint/2010/main" val="4221427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466080" y="489123"/>
            <a:ext cx="8086249" cy="432000"/>
          </a:xfrm>
        </p:spPr>
        <p:txBody>
          <a:bodyPr/>
          <a:lstStyle/>
          <a:p>
            <a:pPr algn="l"/>
            <a:r>
              <a:rPr lang="en-ZA" dirty="0"/>
              <a:t>Markov Decision Process</a:t>
            </a:r>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66080" y="1113864"/>
            <a:ext cx="9163607" cy="5287886"/>
          </a:xfrm>
        </p:spPr>
        <p:txBody>
          <a:bodyPr/>
          <a:lstStyle/>
          <a:p>
            <a:endParaRPr lang="en-ZA" dirty="0">
              <a:solidFill>
                <a:schemeClr val="tx1"/>
              </a:solidFill>
            </a:endParaRPr>
          </a:p>
          <a:p>
            <a:endParaRPr lang="en-ZA" dirty="0">
              <a:solidFill>
                <a:schemeClr val="tx1"/>
              </a:solidFill>
            </a:endParaRPr>
          </a:p>
          <a:p>
            <a:endParaRPr lang="en-ZA" dirty="0">
              <a:solidFill>
                <a:schemeClr val="tx1"/>
              </a:solidFill>
            </a:endParaRPr>
          </a:p>
          <a:p>
            <a:endParaRPr lang="en-ZA" dirty="0">
              <a:solidFill>
                <a:schemeClr val="tx1"/>
              </a:solidFill>
            </a:endParaRPr>
          </a:p>
          <a:p>
            <a:endParaRPr lang="en-ZA" dirty="0">
              <a:solidFill>
                <a:schemeClr val="tx1"/>
              </a:solidFill>
            </a:endParaRPr>
          </a:p>
          <a:p>
            <a:endParaRPr lang="en-ZA" dirty="0">
              <a:solidFill>
                <a:schemeClr val="tx1"/>
              </a:solidFill>
            </a:endParaRPr>
          </a:p>
          <a:p>
            <a:r>
              <a:rPr lang="en-ZA" dirty="0">
                <a:solidFill>
                  <a:schemeClr val="tx1"/>
                </a:solidFill>
              </a:rPr>
              <a:t>The Markov Decision Process, MDP, is the core of RL.</a:t>
            </a:r>
          </a:p>
          <a:p>
            <a:r>
              <a:rPr lang="en-ZA" dirty="0">
                <a:solidFill>
                  <a:schemeClr val="tx1"/>
                </a:solidFill>
              </a:rPr>
              <a:t>The Environment is set up and the agent looks at it in time steps as States. The agent then preforms an action in order to get closer to its goal. That action affects the Environment and changes it creating a new State, </a:t>
            </a:r>
            <a:r>
              <a:rPr lang="en-ZA" i="1" dirty="0">
                <a:solidFill>
                  <a:schemeClr val="tx1"/>
                </a:solidFill>
              </a:rPr>
              <a:t>sₜ₊₁</a:t>
            </a:r>
            <a:r>
              <a:rPr lang="en-ZA" dirty="0">
                <a:solidFill>
                  <a:schemeClr val="tx1"/>
                </a:solidFill>
              </a:rPr>
              <a:t>.</a:t>
            </a:r>
          </a:p>
          <a:p>
            <a:r>
              <a:rPr lang="en-ZA" dirty="0">
                <a:solidFill>
                  <a:schemeClr val="tx1"/>
                </a:solidFill>
              </a:rPr>
              <a:t>The reward signal is then updated and the agent learns from its behaviour. (Trail and Error)</a:t>
            </a:r>
          </a:p>
          <a:p>
            <a:r>
              <a:rPr lang="en-ZA" dirty="0">
                <a:solidFill>
                  <a:schemeClr val="tx1"/>
                </a:solidFill>
              </a:rPr>
              <a:t>Our agent seeks to increase Value NOT Rewards.</a:t>
            </a:r>
          </a:p>
          <a:p>
            <a:endParaRPr lang="en-ZA" dirty="0">
              <a:solidFill>
                <a:schemeClr val="tx1"/>
              </a:solidFill>
            </a:endParaRPr>
          </a:p>
          <a:p>
            <a:pPr marL="0" indent="0">
              <a:buNone/>
            </a:pPr>
            <a:endParaRPr lang="en-ZA" dirty="0">
              <a:solidFill>
                <a:schemeClr val="tx1"/>
              </a:solidFill>
            </a:endParaRPr>
          </a:p>
        </p:txBody>
      </p:sp>
      <p:sp>
        <p:nvSpPr>
          <p:cNvPr id="3" name="Rectangle 2">
            <a:extLst>
              <a:ext uri="{FF2B5EF4-FFF2-40B4-BE49-F238E27FC236}">
                <a16:creationId xmlns:a16="http://schemas.microsoft.com/office/drawing/2014/main" id="{CBB043E5-F5A6-4CF5-994F-49B6D84B91C0}"/>
              </a:ext>
            </a:extLst>
          </p:cNvPr>
          <p:cNvSpPr/>
          <p:nvPr/>
        </p:nvSpPr>
        <p:spPr>
          <a:xfrm>
            <a:off x="10080812" y="6320118"/>
            <a:ext cx="1281953" cy="4303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chemeClr val="bg1"/>
                </a:solidFill>
              </a:ln>
              <a:solidFill>
                <a:schemeClr val="bg1"/>
              </a:solidFill>
            </a:endParaRPr>
          </a:p>
        </p:txBody>
      </p:sp>
      <p:pic>
        <p:nvPicPr>
          <p:cNvPr id="6" name="Picture 5">
            <a:extLst>
              <a:ext uri="{FF2B5EF4-FFF2-40B4-BE49-F238E27FC236}">
                <a16:creationId xmlns:a16="http://schemas.microsoft.com/office/drawing/2014/main" id="{BE2BF681-B3E6-4518-AA9F-5A26E786F015}"/>
              </a:ext>
            </a:extLst>
          </p:cNvPr>
          <p:cNvPicPr>
            <a:picLocks noChangeAspect="1"/>
          </p:cNvPicPr>
          <p:nvPr/>
        </p:nvPicPr>
        <p:blipFill>
          <a:blip r:embed="rId2"/>
          <a:stretch>
            <a:fillRect/>
          </a:stretch>
        </p:blipFill>
        <p:spPr>
          <a:xfrm>
            <a:off x="2283107" y="1113864"/>
            <a:ext cx="5529551" cy="2133785"/>
          </a:xfrm>
          <a:prstGeom prst="rect">
            <a:avLst/>
          </a:prstGeom>
        </p:spPr>
      </p:pic>
    </p:spTree>
    <p:extLst>
      <p:ext uri="{BB962C8B-B14F-4D97-AF65-F5344CB8AC3E}">
        <p14:creationId xmlns:p14="http://schemas.microsoft.com/office/powerpoint/2010/main" val="20215466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466080" y="489123"/>
            <a:ext cx="7893508" cy="432000"/>
          </a:xfrm>
        </p:spPr>
        <p:txBody>
          <a:bodyPr/>
          <a:lstStyle/>
          <a:p>
            <a:pPr algn="l"/>
            <a:r>
              <a:rPr lang="en-ZA" dirty="0"/>
              <a:t>What is the agent and what isn’t?</a:t>
            </a:r>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66080" y="1080991"/>
            <a:ext cx="9163607" cy="5287886"/>
          </a:xfrm>
        </p:spPr>
        <p:txBody>
          <a:bodyPr/>
          <a:lstStyle/>
          <a:p>
            <a:pPr marL="0" indent="0">
              <a:buNone/>
            </a:pPr>
            <a:r>
              <a:rPr lang="en-ZA" sz="2800" dirty="0">
                <a:solidFill>
                  <a:schemeClr val="tx1"/>
                </a:solidFill>
              </a:rPr>
              <a:t>An Agent-Environment boundary line defines what the agent is. In a robot or animal what is the agent and what is the environment? The agent would be the ‘brain’ and the body and world the environment.</a:t>
            </a:r>
          </a:p>
          <a:p>
            <a:pPr marL="0" indent="0">
              <a:buNone/>
            </a:pPr>
            <a:r>
              <a:rPr lang="en-ZA" sz="2800" dirty="0">
                <a:solidFill>
                  <a:schemeClr val="tx1"/>
                </a:solidFill>
              </a:rPr>
              <a:t>What makes up an agent?</a:t>
            </a:r>
            <a:endParaRPr lang="en-ZA" sz="1000" dirty="0">
              <a:solidFill>
                <a:schemeClr val="tx1"/>
              </a:solidFill>
            </a:endParaRPr>
          </a:p>
          <a:p>
            <a:pPr marL="0" indent="0">
              <a:buNone/>
            </a:pPr>
            <a:r>
              <a:rPr lang="en-ZA" sz="2800" dirty="0">
                <a:solidFill>
                  <a:schemeClr val="tx1"/>
                </a:solidFill>
              </a:rPr>
              <a:t>The value function:</a:t>
            </a:r>
          </a:p>
          <a:p>
            <a:r>
              <a:rPr lang="en-ZA" dirty="0">
                <a:solidFill>
                  <a:schemeClr val="tx1"/>
                </a:solidFill>
              </a:rPr>
              <a:t>Gives the model a sense of long term and short term goals and rewards.</a:t>
            </a:r>
          </a:p>
          <a:p>
            <a:r>
              <a:rPr lang="en-ZA" dirty="0">
                <a:solidFill>
                  <a:schemeClr val="tx1"/>
                </a:solidFill>
              </a:rPr>
              <a:t>What the agents seeks to improve.</a:t>
            </a:r>
          </a:p>
          <a:p>
            <a:pPr marL="0" indent="0">
              <a:buNone/>
            </a:pPr>
            <a:endParaRPr lang="en-ZA" sz="1000" dirty="0">
              <a:solidFill>
                <a:schemeClr val="tx1"/>
              </a:solidFill>
            </a:endParaRPr>
          </a:p>
          <a:p>
            <a:pPr marL="0" indent="0">
              <a:buNone/>
            </a:pPr>
            <a:r>
              <a:rPr lang="en-ZA" sz="2800" dirty="0">
                <a:solidFill>
                  <a:schemeClr val="tx1"/>
                </a:solidFill>
              </a:rPr>
              <a:t>The policy function:</a:t>
            </a:r>
          </a:p>
          <a:p>
            <a:r>
              <a:rPr lang="en-ZA" dirty="0">
                <a:solidFill>
                  <a:schemeClr val="tx1"/>
                </a:solidFill>
              </a:rPr>
              <a:t>Determines what actions the agent takes.</a:t>
            </a:r>
          </a:p>
          <a:p>
            <a:r>
              <a:rPr lang="en-ZA" dirty="0">
                <a:solidFill>
                  <a:schemeClr val="tx1"/>
                </a:solidFill>
              </a:rPr>
              <a:t>What are NN seek to improve.</a:t>
            </a:r>
          </a:p>
        </p:txBody>
      </p:sp>
      <p:sp>
        <p:nvSpPr>
          <p:cNvPr id="3" name="Rectangle 2">
            <a:extLst>
              <a:ext uri="{FF2B5EF4-FFF2-40B4-BE49-F238E27FC236}">
                <a16:creationId xmlns:a16="http://schemas.microsoft.com/office/drawing/2014/main" id="{CBB043E5-F5A6-4CF5-994F-49B6D84B91C0}"/>
              </a:ext>
            </a:extLst>
          </p:cNvPr>
          <p:cNvSpPr/>
          <p:nvPr/>
        </p:nvSpPr>
        <p:spPr>
          <a:xfrm>
            <a:off x="10080812" y="6320118"/>
            <a:ext cx="1281953" cy="4303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chemeClr val="bg1"/>
                </a:solidFill>
              </a:ln>
              <a:solidFill>
                <a:schemeClr val="bg1"/>
              </a:solidFill>
            </a:endParaRPr>
          </a:p>
        </p:txBody>
      </p:sp>
    </p:spTree>
    <p:extLst>
      <p:ext uri="{BB962C8B-B14F-4D97-AF65-F5344CB8AC3E}">
        <p14:creationId xmlns:p14="http://schemas.microsoft.com/office/powerpoint/2010/main" val="34821055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466080" y="489123"/>
            <a:ext cx="7893508" cy="432000"/>
          </a:xfrm>
        </p:spPr>
        <p:txBody>
          <a:bodyPr/>
          <a:lstStyle/>
          <a:p>
            <a:pPr algn="l"/>
            <a:r>
              <a:rPr lang="en-ZA" dirty="0"/>
              <a:t>How can we give the agent a goal?</a:t>
            </a:r>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66080" y="1080991"/>
            <a:ext cx="9163607" cy="5287886"/>
          </a:xfrm>
        </p:spPr>
        <p:txBody>
          <a:bodyPr/>
          <a:lstStyle/>
          <a:p>
            <a:pPr marL="0" indent="0">
              <a:buNone/>
            </a:pPr>
            <a:r>
              <a:rPr lang="en-ZA" sz="2800" dirty="0">
                <a:solidFill>
                  <a:schemeClr val="tx1"/>
                </a:solidFill>
              </a:rPr>
              <a:t>We can imply our desires to the agent through positive and negative rewards. This is the </a:t>
            </a:r>
            <a:r>
              <a:rPr lang="en-ZA" sz="2800" i="1" dirty="0">
                <a:solidFill>
                  <a:schemeClr val="tx1"/>
                </a:solidFill>
              </a:rPr>
              <a:t>Reinforce </a:t>
            </a:r>
            <a:r>
              <a:rPr lang="en-ZA" sz="2800" dirty="0">
                <a:solidFill>
                  <a:schemeClr val="tx1"/>
                </a:solidFill>
              </a:rPr>
              <a:t>part of RL.</a:t>
            </a:r>
          </a:p>
          <a:p>
            <a:pPr marL="0" indent="0">
              <a:buNone/>
            </a:pPr>
            <a:r>
              <a:rPr lang="en-ZA" sz="2800" dirty="0">
                <a:solidFill>
                  <a:schemeClr val="tx1"/>
                </a:solidFill>
              </a:rPr>
              <a:t>Ways to accomplish this:</a:t>
            </a:r>
          </a:p>
          <a:p>
            <a:r>
              <a:rPr lang="en-ZA" dirty="0">
                <a:solidFill>
                  <a:schemeClr val="tx1"/>
                </a:solidFill>
              </a:rPr>
              <a:t>Giving constant rewards per time step.</a:t>
            </a:r>
          </a:p>
          <a:p>
            <a:r>
              <a:rPr lang="en-ZA" dirty="0">
                <a:solidFill>
                  <a:schemeClr val="tx1"/>
                </a:solidFill>
              </a:rPr>
              <a:t>Giving conditional rewards per action.</a:t>
            </a:r>
          </a:p>
          <a:p>
            <a:r>
              <a:rPr lang="en-ZA" dirty="0">
                <a:solidFill>
                  <a:schemeClr val="tx1"/>
                </a:solidFill>
              </a:rPr>
              <a:t>Giving large rewards on completion of goal.</a:t>
            </a:r>
          </a:p>
          <a:p>
            <a:pPr marL="0" indent="0">
              <a:buNone/>
            </a:pPr>
            <a:endParaRPr lang="en-ZA" dirty="0">
              <a:solidFill>
                <a:schemeClr val="tx1"/>
              </a:solidFill>
            </a:endParaRPr>
          </a:p>
          <a:p>
            <a:pPr marL="0" indent="0">
              <a:buNone/>
            </a:pPr>
            <a:r>
              <a:rPr lang="en-ZA" sz="2000" dirty="0">
                <a:solidFill>
                  <a:schemeClr val="tx1"/>
                </a:solidFill>
              </a:rPr>
              <a:t>Be careful not to give a large reward to sub-</a:t>
            </a:r>
          </a:p>
          <a:p>
            <a:pPr marL="0" indent="0">
              <a:buNone/>
            </a:pPr>
            <a:r>
              <a:rPr lang="en-ZA" sz="2000" dirty="0">
                <a:solidFill>
                  <a:schemeClr val="tx1"/>
                </a:solidFill>
              </a:rPr>
              <a:t>goals or your agent might overfit to something</a:t>
            </a:r>
          </a:p>
          <a:p>
            <a:pPr marL="0" indent="0">
              <a:buNone/>
            </a:pPr>
            <a:r>
              <a:rPr lang="en-ZA" sz="2000" dirty="0">
                <a:solidFill>
                  <a:schemeClr val="tx1"/>
                </a:solidFill>
              </a:rPr>
              <a:t>stupid. Like this → → →</a:t>
            </a:r>
          </a:p>
          <a:p>
            <a:pPr marL="0" indent="0">
              <a:buNone/>
            </a:pPr>
            <a:endParaRPr lang="en-ZA" dirty="0">
              <a:solidFill>
                <a:schemeClr val="tx1"/>
              </a:solidFill>
            </a:endParaRPr>
          </a:p>
        </p:txBody>
      </p:sp>
      <p:sp>
        <p:nvSpPr>
          <p:cNvPr id="3" name="Rectangle 2">
            <a:extLst>
              <a:ext uri="{FF2B5EF4-FFF2-40B4-BE49-F238E27FC236}">
                <a16:creationId xmlns:a16="http://schemas.microsoft.com/office/drawing/2014/main" id="{CBB043E5-F5A6-4CF5-994F-49B6D84B91C0}"/>
              </a:ext>
            </a:extLst>
          </p:cNvPr>
          <p:cNvSpPr/>
          <p:nvPr/>
        </p:nvSpPr>
        <p:spPr>
          <a:xfrm>
            <a:off x="10080812" y="6320118"/>
            <a:ext cx="1281953" cy="4303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chemeClr val="bg1"/>
                </a:solidFill>
              </a:ln>
              <a:solidFill>
                <a:schemeClr val="bg1"/>
              </a:solidFill>
            </a:endParaRPr>
          </a:p>
        </p:txBody>
      </p:sp>
      <p:pic>
        <p:nvPicPr>
          <p:cNvPr id="6" name="Picture 5">
            <a:extLst>
              <a:ext uri="{FF2B5EF4-FFF2-40B4-BE49-F238E27FC236}">
                <a16:creationId xmlns:a16="http://schemas.microsoft.com/office/drawing/2014/main" id="{C158893E-2862-45EC-A8A6-C01BB6CE732C}"/>
              </a:ext>
            </a:extLst>
          </p:cNvPr>
          <p:cNvPicPr>
            <a:picLocks noChangeAspect="1"/>
          </p:cNvPicPr>
          <p:nvPr/>
        </p:nvPicPr>
        <p:blipFill>
          <a:blip r:embed="rId2"/>
          <a:stretch>
            <a:fillRect/>
          </a:stretch>
        </p:blipFill>
        <p:spPr>
          <a:xfrm>
            <a:off x="5480149" y="3406785"/>
            <a:ext cx="4149538" cy="2962092"/>
          </a:xfrm>
          <a:prstGeom prst="rect">
            <a:avLst/>
          </a:prstGeom>
        </p:spPr>
      </p:pic>
    </p:spTree>
    <p:extLst>
      <p:ext uri="{BB962C8B-B14F-4D97-AF65-F5344CB8AC3E}">
        <p14:creationId xmlns:p14="http://schemas.microsoft.com/office/powerpoint/2010/main" val="209495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466080" y="489123"/>
            <a:ext cx="7893508" cy="432000"/>
          </a:xfrm>
        </p:spPr>
        <p:txBody>
          <a:bodyPr/>
          <a:lstStyle/>
          <a:p>
            <a:pPr algn="l"/>
            <a:r>
              <a:rPr lang="en-ZA" dirty="0"/>
              <a:t>Good hyperparameters</a:t>
            </a:r>
          </a:p>
        </p:txBody>
      </p:sp>
      <p:pic>
        <p:nvPicPr>
          <p:cNvPr id="8" name="Content Placeholder 7">
            <a:extLst>
              <a:ext uri="{FF2B5EF4-FFF2-40B4-BE49-F238E27FC236}">
                <a16:creationId xmlns:a16="http://schemas.microsoft.com/office/drawing/2014/main" id="{A1AF7209-6E55-41E8-BC4A-A870383C995B}"/>
              </a:ext>
            </a:extLst>
          </p:cNvPr>
          <p:cNvPicPr>
            <a:picLocks noGrp="1" noChangeAspect="1"/>
          </p:cNvPicPr>
          <p:nvPr>
            <p:ph sz="half" idx="1"/>
          </p:nvPr>
        </p:nvPicPr>
        <p:blipFill>
          <a:blip r:embed="rId2"/>
          <a:stretch>
            <a:fillRect/>
          </a:stretch>
        </p:blipFill>
        <p:spPr>
          <a:xfrm>
            <a:off x="402853" y="1793411"/>
            <a:ext cx="5012632" cy="3901889"/>
          </a:xfrm>
        </p:spPr>
      </p:pic>
      <p:sp>
        <p:nvSpPr>
          <p:cNvPr id="3" name="Rectangle 2">
            <a:extLst>
              <a:ext uri="{FF2B5EF4-FFF2-40B4-BE49-F238E27FC236}">
                <a16:creationId xmlns:a16="http://schemas.microsoft.com/office/drawing/2014/main" id="{CBB043E5-F5A6-4CF5-994F-49B6D84B91C0}"/>
              </a:ext>
            </a:extLst>
          </p:cNvPr>
          <p:cNvSpPr/>
          <p:nvPr/>
        </p:nvSpPr>
        <p:spPr>
          <a:xfrm>
            <a:off x="10080812" y="6320118"/>
            <a:ext cx="1281953" cy="4303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chemeClr val="bg1"/>
                </a:solidFill>
              </a:ln>
              <a:solidFill>
                <a:schemeClr val="bg1"/>
              </a:solidFill>
            </a:endParaRPr>
          </a:p>
        </p:txBody>
      </p:sp>
      <p:pic>
        <p:nvPicPr>
          <p:cNvPr id="11" name="Picture 10">
            <a:extLst>
              <a:ext uri="{FF2B5EF4-FFF2-40B4-BE49-F238E27FC236}">
                <a16:creationId xmlns:a16="http://schemas.microsoft.com/office/drawing/2014/main" id="{D2CC8784-E325-4692-AD1D-270C86A74349}"/>
              </a:ext>
            </a:extLst>
          </p:cNvPr>
          <p:cNvPicPr>
            <a:picLocks noChangeAspect="1"/>
          </p:cNvPicPr>
          <p:nvPr/>
        </p:nvPicPr>
        <p:blipFill>
          <a:blip r:embed="rId3"/>
          <a:stretch>
            <a:fillRect/>
          </a:stretch>
        </p:blipFill>
        <p:spPr>
          <a:xfrm>
            <a:off x="5370754" y="3744356"/>
            <a:ext cx="4422200" cy="2971718"/>
          </a:xfrm>
          <a:prstGeom prst="rect">
            <a:avLst/>
          </a:prstGeom>
        </p:spPr>
      </p:pic>
      <p:pic>
        <p:nvPicPr>
          <p:cNvPr id="12" name="Picture 11">
            <a:extLst>
              <a:ext uri="{FF2B5EF4-FFF2-40B4-BE49-F238E27FC236}">
                <a16:creationId xmlns:a16="http://schemas.microsoft.com/office/drawing/2014/main" id="{0269D125-FA99-4059-A52F-D25E373B02CF}"/>
              </a:ext>
            </a:extLst>
          </p:cNvPr>
          <p:cNvPicPr>
            <a:picLocks noChangeAspect="1"/>
          </p:cNvPicPr>
          <p:nvPr/>
        </p:nvPicPr>
        <p:blipFill>
          <a:blip r:embed="rId4"/>
          <a:stretch>
            <a:fillRect/>
          </a:stretch>
        </p:blipFill>
        <p:spPr>
          <a:xfrm>
            <a:off x="5460215" y="1028699"/>
            <a:ext cx="4243278" cy="2799230"/>
          </a:xfrm>
          <a:prstGeom prst="rect">
            <a:avLst/>
          </a:prstGeom>
        </p:spPr>
      </p:pic>
    </p:spTree>
    <p:extLst>
      <p:ext uri="{BB962C8B-B14F-4D97-AF65-F5344CB8AC3E}">
        <p14:creationId xmlns:p14="http://schemas.microsoft.com/office/powerpoint/2010/main" val="6054232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466080" y="489123"/>
            <a:ext cx="7893508" cy="432000"/>
          </a:xfrm>
        </p:spPr>
        <p:txBody>
          <a:bodyPr/>
          <a:lstStyle/>
          <a:p>
            <a:pPr algn="l"/>
            <a:r>
              <a:rPr lang="en-ZA" dirty="0"/>
              <a:t>bad hyperparameters</a:t>
            </a:r>
          </a:p>
        </p:txBody>
      </p:sp>
      <p:pic>
        <p:nvPicPr>
          <p:cNvPr id="9" name="Content Placeholder 8">
            <a:extLst>
              <a:ext uri="{FF2B5EF4-FFF2-40B4-BE49-F238E27FC236}">
                <a16:creationId xmlns:a16="http://schemas.microsoft.com/office/drawing/2014/main" id="{F3E59AAC-497B-4677-8539-F41016D14949}"/>
              </a:ext>
            </a:extLst>
          </p:cNvPr>
          <p:cNvPicPr>
            <a:picLocks noGrp="1" noChangeAspect="1"/>
          </p:cNvPicPr>
          <p:nvPr>
            <p:ph sz="half" idx="1"/>
          </p:nvPr>
        </p:nvPicPr>
        <p:blipFill>
          <a:blip r:embed="rId2"/>
          <a:stretch>
            <a:fillRect/>
          </a:stretch>
        </p:blipFill>
        <p:spPr>
          <a:xfrm>
            <a:off x="501183" y="1193659"/>
            <a:ext cx="4140159" cy="2782187"/>
          </a:xfrm>
        </p:spPr>
      </p:pic>
      <p:sp>
        <p:nvSpPr>
          <p:cNvPr id="3" name="Rectangle 2">
            <a:extLst>
              <a:ext uri="{FF2B5EF4-FFF2-40B4-BE49-F238E27FC236}">
                <a16:creationId xmlns:a16="http://schemas.microsoft.com/office/drawing/2014/main" id="{CBB043E5-F5A6-4CF5-994F-49B6D84B91C0}"/>
              </a:ext>
            </a:extLst>
          </p:cNvPr>
          <p:cNvSpPr/>
          <p:nvPr/>
        </p:nvSpPr>
        <p:spPr>
          <a:xfrm>
            <a:off x="10080812" y="6320118"/>
            <a:ext cx="1281953" cy="4303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chemeClr val="bg1"/>
                </a:solidFill>
              </a:ln>
              <a:solidFill>
                <a:schemeClr val="bg1"/>
              </a:solidFill>
            </a:endParaRPr>
          </a:p>
        </p:txBody>
      </p:sp>
      <p:pic>
        <p:nvPicPr>
          <p:cNvPr id="11" name="Picture 10">
            <a:extLst>
              <a:ext uri="{FF2B5EF4-FFF2-40B4-BE49-F238E27FC236}">
                <a16:creationId xmlns:a16="http://schemas.microsoft.com/office/drawing/2014/main" id="{093C15E9-A8A8-4AC9-BB7E-C6C222518DBF}"/>
              </a:ext>
            </a:extLst>
          </p:cNvPr>
          <p:cNvPicPr>
            <a:picLocks noChangeAspect="1"/>
          </p:cNvPicPr>
          <p:nvPr/>
        </p:nvPicPr>
        <p:blipFill>
          <a:blip r:embed="rId3"/>
          <a:stretch>
            <a:fillRect/>
          </a:stretch>
        </p:blipFill>
        <p:spPr>
          <a:xfrm>
            <a:off x="4751293" y="1188291"/>
            <a:ext cx="3982291" cy="2609832"/>
          </a:xfrm>
          <a:prstGeom prst="rect">
            <a:avLst/>
          </a:prstGeom>
        </p:spPr>
      </p:pic>
      <p:pic>
        <p:nvPicPr>
          <p:cNvPr id="14" name="Picture 13">
            <a:extLst>
              <a:ext uri="{FF2B5EF4-FFF2-40B4-BE49-F238E27FC236}">
                <a16:creationId xmlns:a16="http://schemas.microsoft.com/office/drawing/2014/main" id="{79DA7F5C-31EB-43AD-9EBE-60C5E479E59F}"/>
              </a:ext>
            </a:extLst>
          </p:cNvPr>
          <p:cNvPicPr>
            <a:picLocks noChangeAspect="1"/>
          </p:cNvPicPr>
          <p:nvPr/>
        </p:nvPicPr>
        <p:blipFill>
          <a:blip r:embed="rId4"/>
          <a:stretch>
            <a:fillRect/>
          </a:stretch>
        </p:blipFill>
        <p:spPr>
          <a:xfrm>
            <a:off x="466080" y="3879214"/>
            <a:ext cx="4285214" cy="2614595"/>
          </a:xfrm>
          <a:prstGeom prst="rect">
            <a:avLst/>
          </a:prstGeom>
        </p:spPr>
      </p:pic>
      <p:pic>
        <p:nvPicPr>
          <p:cNvPr id="16" name="Picture 15">
            <a:extLst>
              <a:ext uri="{FF2B5EF4-FFF2-40B4-BE49-F238E27FC236}">
                <a16:creationId xmlns:a16="http://schemas.microsoft.com/office/drawing/2014/main" id="{20767FCA-F322-4255-9D07-779A70FDA24B}"/>
              </a:ext>
            </a:extLst>
          </p:cNvPr>
          <p:cNvPicPr>
            <a:picLocks noChangeAspect="1"/>
          </p:cNvPicPr>
          <p:nvPr/>
        </p:nvPicPr>
        <p:blipFill>
          <a:blip r:embed="rId5"/>
          <a:stretch>
            <a:fillRect/>
          </a:stretch>
        </p:blipFill>
        <p:spPr>
          <a:xfrm>
            <a:off x="4751294" y="3883977"/>
            <a:ext cx="3982291" cy="2609832"/>
          </a:xfrm>
          <a:prstGeom prst="rect">
            <a:avLst/>
          </a:prstGeom>
        </p:spPr>
      </p:pic>
    </p:spTree>
    <p:extLst>
      <p:ext uri="{BB962C8B-B14F-4D97-AF65-F5344CB8AC3E}">
        <p14:creationId xmlns:p14="http://schemas.microsoft.com/office/powerpoint/2010/main" val="2699921663"/>
      </p:ext>
    </p:extLst>
  </p:cSld>
  <p:clrMapOvr>
    <a:masterClrMapping/>
  </p:clrMapOvr>
</p:sld>
</file>

<file path=ppt/theme/theme1.xml><?xml version="1.0" encoding="utf-8"?>
<a:theme xmlns:a="http://schemas.openxmlformats.org/drawingml/2006/main" name="Office Theme">
  <a:themeElements>
    <a:clrScheme name="Custom 134">
      <a:dk1>
        <a:srgbClr val="000000"/>
      </a:dk1>
      <a:lt1>
        <a:srgbClr val="FFFFFF"/>
      </a:lt1>
      <a:dk2>
        <a:srgbClr val="000000"/>
      </a:dk2>
      <a:lt2>
        <a:srgbClr val="FFFFFF"/>
      </a:lt2>
      <a:accent1>
        <a:srgbClr val="5CB8B3"/>
      </a:accent1>
      <a:accent2>
        <a:srgbClr val="F5D66E"/>
      </a:accent2>
      <a:accent3>
        <a:srgbClr val="D78189"/>
      </a:accent3>
      <a:accent4>
        <a:srgbClr val="7030A0"/>
      </a:accent4>
      <a:accent5>
        <a:srgbClr val="0070C0"/>
      </a:accent5>
      <a:accent6>
        <a:srgbClr val="C4D36D"/>
      </a:accent6>
      <a:hlink>
        <a:srgbClr val="54C3BD"/>
      </a:hlink>
      <a:folHlink>
        <a:srgbClr val="54C3BD"/>
      </a:folHlink>
    </a:clrScheme>
    <a:fontScheme name="Custom 154">
      <a:majorFont>
        <a:latin typeface="Arial"/>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Minimalistic Presentation Layout_SB - v6" id="{67056ED3-B4C9-43D6-B04E-246645D2F1A5}" vid="{EF913330-EBA1-4EBC-8C4F-D710DC878FB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1BBB5711-29E1-4F8E-81A0-7947C57B2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6CB1848-D3E0-4F10-B640-720BE758B85B}">
  <ds:schemaRefs>
    <ds:schemaRef ds:uri="http://schemas.microsoft.com/sharepoint/v3/contenttype/forms"/>
  </ds:schemaRefs>
</ds:datastoreItem>
</file>

<file path=customXml/itemProps3.xml><?xml version="1.0" encoding="utf-8"?>
<ds:datastoreItem xmlns:ds="http://schemas.openxmlformats.org/officeDocument/2006/customXml" ds:itemID="{E4934E25-8442-49E9-ABDF-3146C4145F3B}">
  <ds:schemaRefs>
    <ds:schemaRef ds:uri="http://schemas.microsoft.com/office/2006/metadata/properties"/>
    <ds:schemaRef ds:uri="http://schemas.microsoft.com/office/2006/documentManagement/types"/>
    <ds:schemaRef ds:uri="http://schemas.microsoft.com/sharepoint/v3"/>
    <ds:schemaRef ds:uri="http://purl.org/dc/elements/1.1/"/>
    <ds:schemaRef ds:uri="http://schemas.openxmlformats.org/package/2006/metadata/core-properties"/>
    <ds:schemaRef ds:uri="6dc4bcd6-49db-4c07-9060-8acfc67cef9f"/>
    <ds:schemaRef ds:uri="http://www.w3.org/XML/1998/namespace"/>
    <ds:schemaRef ds:uri="http://schemas.microsoft.com/office/infopath/2007/PartnerControls"/>
    <ds:schemaRef ds:uri="http://purl.org/dc/terms/"/>
    <ds:schemaRef ds:uri="fb0879af-3eba-417a-a55a-ffe6dcd6ca77"/>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Minimalist presentation</Template>
  <TotalTime>0</TotalTime>
  <Words>1760</Words>
  <Application>Microsoft Office PowerPoint</Application>
  <PresentationFormat>Widescreen</PresentationFormat>
  <Paragraphs>125</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Cambria Math</vt:lpstr>
      <vt:lpstr>Corbel</vt:lpstr>
      <vt:lpstr>Times New Roman</vt:lpstr>
      <vt:lpstr>Wingdings</vt:lpstr>
      <vt:lpstr>Office Theme</vt:lpstr>
      <vt:lpstr>Deep Reinforcement learning</vt:lpstr>
      <vt:lpstr>PowerPoint Presentation</vt:lpstr>
      <vt:lpstr>What IS Reinforcement Learning?</vt:lpstr>
      <vt:lpstr>notation</vt:lpstr>
      <vt:lpstr>Markov Decision Process</vt:lpstr>
      <vt:lpstr>What is the agent and what isn’t?</vt:lpstr>
      <vt:lpstr>How can we give the agent a goal?</vt:lpstr>
      <vt:lpstr>Good hyperparameters</vt:lpstr>
      <vt:lpstr>bad hyperparameters</vt:lpstr>
      <vt:lpstr>How does it learn?</vt:lpstr>
      <vt:lpstr>Three main themes of rl</vt:lpstr>
      <vt:lpstr>Our model</vt:lpstr>
      <vt:lpstr>Results of training</vt:lpstr>
      <vt:lpstr>Results of testing</vt:lpstr>
      <vt:lpstr>Final Thoughts</vt:lpstr>
      <vt:lpstr>THANK YOU</vt:lpstr>
      <vt:lpstr>Additional learning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2019-02-19T00:47:34Z</dcterms:created>
  <dcterms:modified xsi:type="dcterms:W3CDTF">2019-05-08T20:47:57Z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